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2"/>
  </p:sldMasterIdLst>
  <p:handoutMasterIdLst>
    <p:handoutMasterId r:id="rId77"/>
  </p:handoutMasterIdLst>
  <p:sldIdLst>
    <p:sldId id="256" r:id="rId3"/>
    <p:sldId id="258" r:id="rId4"/>
    <p:sldId id="257" r:id="rId5"/>
    <p:sldId id="267" r:id="rId6"/>
    <p:sldId id="268" r:id="rId7"/>
    <p:sldId id="269" r:id="rId8"/>
    <p:sldId id="270" r:id="rId9"/>
    <p:sldId id="294" r:id="rId10"/>
    <p:sldId id="271" r:id="rId11"/>
    <p:sldId id="276" r:id="rId12"/>
    <p:sldId id="275" r:id="rId13"/>
    <p:sldId id="277" r:id="rId14"/>
    <p:sldId id="266" r:id="rId15"/>
    <p:sldId id="280" r:id="rId16"/>
    <p:sldId id="281" r:id="rId17"/>
    <p:sldId id="304" r:id="rId18"/>
    <p:sldId id="278" r:id="rId19"/>
    <p:sldId id="344" r:id="rId20"/>
    <p:sldId id="345" r:id="rId21"/>
    <p:sldId id="286" r:id="rId22"/>
    <p:sldId id="287" r:id="rId23"/>
    <p:sldId id="288" r:id="rId24"/>
    <p:sldId id="279" r:id="rId25"/>
    <p:sldId id="282" r:id="rId26"/>
    <p:sldId id="283" r:id="rId27"/>
    <p:sldId id="284" r:id="rId28"/>
    <p:sldId id="285" r:id="rId29"/>
    <p:sldId id="295" r:id="rId30"/>
    <p:sldId id="299" r:id="rId31"/>
    <p:sldId id="301" r:id="rId32"/>
    <p:sldId id="298" r:id="rId33"/>
    <p:sldId id="342" r:id="rId34"/>
    <p:sldId id="296" r:id="rId35"/>
    <p:sldId id="289" r:id="rId36"/>
    <p:sldId id="293" r:id="rId37"/>
    <p:sldId id="297" r:id="rId38"/>
    <p:sldId id="290" r:id="rId39"/>
    <p:sldId id="291" r:id="rId40"/>
    <p:sldId id="292" r:id="rId41"/>
    <p:sldId id="343" r:id="rId42"/>
    <p:sldId id="332" r:id="rId43"/>
    <p:sldId id="333" r:id="rId44"/>
    <p:sldId id="341" r:id="rId45"/>
    <p:sldId id="337" r:id="rId46"/>
    <p:sldId id="338" r:id="rId47"/>
    <p:sldId id="339" r:id="rId48"/>
    <p:sldId id="340" r:id="rId49"/>
    <p:sldId id="330" r:id="rId50"/>
    <p:sldId id="316" r:id="rId51"/>
    <p:sldId id="317" r:id="rId52"/>
    <p:sldId id="318" r:id="rId53"/>
    <p:sldId id="320" r:id="rId54"/>
    <p:sldId id="321" r:id="rId55"/>
    <p:sldId id="322" r:id="rId56"/>
    <p:sldId id="323" r:id="rId57"/>
    <p:sldId id="331" r:id="rId58"/>
    <p:sldId id="326" r:id="rId59"/>
    <p:sldId id="327" r:id="rId60"/>
    <p:sldId id="328" r:id="rId61"/>
    <p:sldId id="329" r:id="rId62"/>
    <p:sldId id="261" r:id="rId63"/>
    <p:sldId id="302" r:id="rId64"/>
    <p:sldId id="346" r:id="rId65"/>
    <p:sldId id="303" r:id="rId66"/>
    <p:sldId id="306" r:id="rId67"/>
    <p:sldId id="307" r:id="rId68"/>
    <p:sldId id="308" r:id="rId69"/>
    <p:sldId id="309" r:id="rId70"/>
    <p:sldId id="310" r:id="rId71"/>
    <p:sldId id="311" r:id="rId72"/>
    <p:sldId id="312" r:id="rId73"/>
    <p:sldId id="313" r:id="rId74"/>
    <p:sldId id="314" r:id="rId75"/>
    <p:sldId id="347" r:id="rId76"/>
  </p:sldIdLst>
  <p:sldSz cx="9144000" cy="5143500" type="screen16x9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98E5"/>
    <a:srgbClr val="123A61"/>
    <a:srgbClr val="00A4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napToObjects="1">
      <p:cViewPr varScale="1">
        <p:scale>
          <a:sx n="115" d="100"/>
          <a:sy n="115" d="100"/>
        </p:scale>
        <p:origin x="542" y="6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handoutMaster" Target="handoutMasters/handout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230A23-3E98-F64D-859B-DE462771A158}" type="datetimeFigureOut">
              <a:t>23/08/2018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8DBF0C-04E2-7C4F-92D3-BB9F31F7BD3A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1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590441" y="662334"/>
            <a:ext cx="7793216" cy="487434"/>
          </a:xfrm>
          <a:prstGeom prst="rect">
            <a:avLst/>
          </a:prstGeom>
        </p:spPr>
        <p:txBody>
          <a:bodyPr tIns="0" bIns="0" anchor="t" anchorCtr="0">
            <a:noAutofit/>
          </a:bodyPr>
          <a:lstStyle>
            <a:lvl1pPr marL="457200" indent="-457200" algn="l">
              <a:buFontTx/>
              <a:buBlip>
                <a:blip r:embed="rId3"/>
              </a:buBlip>
              <a:defRPr sz="300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TITRE DE VOTRE PRÉSENTATION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181101" y="1149768"/>
            <a:ext cx="5181600" cy="338554"/>
          </a:xfrm>
          <a:prstGeom prst="rect">
            <a:avLst/>
          </a:prstGeom>
        </p:spPr>
        <p:txBody>
          <a:bodyPr wrap="square" lIns="0" tIns="0" bIns="0">
            <a:spAutoFit/>
          </a:bodyPr>
          <a:lstStyle>
            <a:lvl1pPr marL="0" indent="0" algn="l">
              <a:buNone/>
              <a:defRPr sz="22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PLACEZ VOTRE SOUS TITRE ICI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171560" y="4767263"/>
            <a:ext cx="972440" cy="273844"/>
          </a:xfrm>
        </p:spPr>
        <p:txBody>
          <a:bodyPr/>
          <a:lstStyle>
            <a:lvl1pPr>
              <a:defRPr sz="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0694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792288" y="3812977"/>
            <a:ext cx="5486400" cy="425054"/>
          </a:xfrm>
          <a:prstGeom prst="rect">
            <a:avLst/>
          </a:prstGeom>
        </p:spPr>
        <p:txBody>
          <a:bodyPr anchor="b">
            <a:noAutofit/>
          </a:bodyPr>
          <a:lstStyle>
            <a:lvl1pPr marL="457200" indent="-457200" algn="l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Contenu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962121"/>
            <a:ext cx="5486400" cy="2747818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286000" y="4238030"/>
            <a:ext cx="4992688" cy="4387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0" name="Espace réservé du texte 10"/>
          <p:cNvSpPr>
            <a:spLocks noGrp="1"/>
          </p:cNvSpPr>
          <p:nvPr>
            <p:ph type="body" sz="quarter" idx="15" hasCustomPrompt="1"/>
          </p:nvPr>
        </p:nvSpPr>
        <p:spPr>
          <a:xfrm>
            <a:off x="317421" y="116918"/>
            <a:ext cx="2273379" cy="24139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fr-FR"/>
              <a:t>Chapitre 1</a:t>
            </a:r>
          </a:p>
        </p:txBody>
      </p:sp>
    </p:spTree>
    <p:extLst>
      <p:ext uri="{BB962C8B-B14F-4D97-AF65-F5344CB8AC3E}">
        <p14:creationId xmlns:p14="http://schemas.microsoft.com/office/powerpoint/2010/main" val="3034935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Chapitr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780753" y="1488323"/>
            <a:ext cx="4280049" cy="1291587"/>
          </a:xfrm>
          <a:prstGeom prst="rect">
            <a:avLst/>
          </a:prstGeom>
        </p:spPr>
        <p:txBody>
          <a:bodyPr tIns="0" bIns="0" anchor="t">
            <a:normAutofit/>
          </a:bodyPr>
          <a:lstStyle>
            <a:lvl1pPr algn="l">
              <a:lnSpc>
                <a:spcPts val="3780"/>
              </a:lnSpc>
              <a:defRPr sz="3400" b="0" cap="all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PLACEZ LE TITRE </a:t>
            </a:r>
            <a:br>
              <a:rPr lang="fr-FR" dirty="0"/>
            </a:br>
            <a:r>
              <a:rPr lang="fr-FR" dirty="0"/>
              <a:t>DU CHAPITRE ICI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Sous-titre 2"/>
          <p:cNvSpPr>
            <a:spLocks noGrp="1"/>
          </p:cNvSpPr>
          <p:nvPr>
            <p:ph type="subTitle" idx="13" hasCustomPrompt="1"/>
          </p:nvPr>
        </p:nvSpPr>
        <p:spPr>
          <a:xfrm>
            <a:off x="3358120" y="1027282"/>
            <a:ext cx="3188535" cy="400110"/>
          </a:xfrm>
          <a:prstGeom prst="rect">
            <a:avLst/>
          </a:prstGeom>
        </p:spPr>
        <p:txBody>
          <a:bodyPr wrap="square" lIns="0" tIns="0" bIns="0">
            <a:spAutoFit/>
          </a:bodyPr>
          <a:lstStyle>
            <a:lvl1pPr marL="342900" indent="-342900" algn="l">
              <a:buSzPct val="120000"/>
              <a:buFontTx/>
              <a:buBlip>
                <a:blip r:embed="rId3"/>
              </a:buBlip>
              <a:defRPr sz="2600" baseline="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 Chapitre 1</a:t>
            </a:r>
          </a:p>
        </p:txBody>
      </p:sp>
    </p:spTree>
    <p:extLst>
      <p:ext uri="{BB962C8B-B14F-4D97-AF65-F5344CB8AC3E}">
        <p14:creationId xmlns:p14="http://schemas.microsoft.com/office/powerpoint/2010/main" val="918733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cti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4" hasCustomPrompt="1"/>
          </p:nvPr>
        </p:nvSpPr>
        <p:spPr>
          <a:xfrm>
            <a:off x="2657341" y="2281999"/>
            <a:ext cx="3309937" cy="453402"/>
          </a:xfrm>
          <a:prstGeom prst="rect">
            <a:avLst/>
          </a:prstGeom>
        </p:spPr>
        <p:txBody>
          <a:bodyPr vert="horz" lIns="0" bIns="0"/>
          <a:lstStyle>
            <a:lvl1pPr marL="342900" indent="-342900">
              <a:buSzPct val="120000"/>
              <a:buFontTx/>
              <a:buBlip>
                <a:blip r:embed="rId3"/>
              </a:buBlip>
              <a:defRPr sz="26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fr-FR" dirty="0"/>
              <a:t> Chapitre 1</a:t>
            </a:r>
          </a:p>
        </p:txBody>
      </p:sp>
      <p:sp>
        <p:nvSpPr>
          <p:cNvPr id="15" name="Espace réservé du texte 14"/>
          <p:cNvSpPr>
            <a:spLocks noGrp="1"/>
          </p:cNvSpPr>
          <p:nvPr>
            <p:ph type="body" sz="quarter" idx="15" hasCustomPrompt="1"/>
          </p:nvPr>
        </p:nvSpPr>
        <p:spPr>
          <a:xfrm>
            <a:off x="3168606" y="2770738"/>
            <a:ext cx="4201449" cy="1269460"/>
          </a:xfrm>
          <a:prstGeom prst="rect">
            <a:avLst/>
          </a:prstGeom>
        </p:spPr>
        <p:txBody>
          <a:bodyPr vert="horz" lIns="0" tIns="0" bIns="0"/>
          <a:lstStyle>
            <a:lvl1pPr marL="0" indent="0">
              <a:lnSpc>
                <a:spcPts val="3840"/>
              </a:lnSpc>
              <a:buFontTx/>
              <a:buNone/>
              <a:defRPr sz="34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 dirty="0"/>
              <a:t>PLACEZ LE TITRE DU CHAPITRE ICI</a:t>
            </a:r>
          </a:p>
        </p:txBody>
      </p:sp>
    </p:spTree>
    <p:extLst>
      <p:ext uri="{BB962C8B-B14F-4D97-AF65-F5344CB8AC3E}">
        <p14:creationId xmlns:p14="http://schemas.microsoft.com/office/powerpoint/2010/main" val="2712229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09039" y="114258"/>
            <a:ext cx="1467142" cy="24405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 dirty="0"/>
              <a:t>Chapitre 1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62517" y="1119615"/>
            <a:ext cx="7887629" cy="3394472"/>
          </a:xfrm>
          <a:prstGeom prst="rect">
            <a:avLst/>
          </a:prstGeom>
        </p:spPr>
        <p:txBody>
          <a:bodyPr/>
          <a:lstStyle>
            <a:lvl1pPr marL="342900" indent="-342900">
              <a:buSzPct val="120000"/>
              <a:buFontTx/>
              <a:buBlip>
                <a:blip r:embed="rId3"/>
              </a:buBlip>
              <a:defRPr sz="260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>
              <a:defRPr sz="200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>
              <a:defRPr sz="180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3pPr>
            <a:lvl4pPr>
              <a:defRPr sz="16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4pPr>
            <a:lvl5pPr>
              <a:defRPr sz="16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5pPr>
          </a:lstStyle>
          <a:p>
            <a:pPr lvl="0"/>
            <a:r>
              <a:rPr lang="fr-FR" dirty="0"/>
              <a:t> Contenu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 dirty="0"/>
              <a:t>RAPPEL DU TITRE DU CHAPITRE</a:t>
            </a:r>
          </a:p>
        </p:txBody>
      </p:sp>
    </p:spTree>
    <p:extLst>
      <p:ext uri="{BB962C8B-B14F-4D97-AF65-F5344CB8AC3E}">
        <p14:creationId xmlns:p14="http://schemas.microsoft.com/office/powerpoint/2010/main" val="3294668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87320" y="1694935"/>
            <a:ext cx="3251110" cy="2545556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136530" y="1694935"/>
            <a:ext cx="3296822" cy="25455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>
              <a:buFontTx/>
              <a:buNone/>
              <a:defRPr lang="fr-FR"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defRPr lang="fr-FR" sz="2400"/>
            </a:lvl2pPr>
            <a:lvl3pPr>
              <a:defRPr lang="fr-FR" sz="2000"/>
            </a:lvl3pPr>
            <a:lvl4pPr>
              <a:defRPr lang="fr-FR" sz="1800"/>
            </a:lvl4pPr>
            <a:lvl5pPr>
              <a:defRPr lang="fr-FR" sz="1800"/>
            </a:lvl5pPr>
          </a:lstStyle>
          <a:p>
            <a:pPr marL="0" lvl="0" indent="0">
              <a:buFontTx/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2" name="Titre 11"/>
          <p:cNvSpPr>
            <a:spLocks noGrp="1"/>
          </p:cNvSpPr>
          <p:nvPr>
            <p:ph type="title" hasCustomPrompt="1"/>
          </p:nvPr>
        </p:nvSpPr>
        <p:spPr>
          <a:xfrm>
            <a:off x="314226" y="116388"/>
            <a:ext cx="2491325" cy="2295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lnSpc>
                <a:spcPts val="1920"/>
              </a:lnSpc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lvl="0" algn="l"/>
            <a:r>
              <a:rPr lang="fr-FR" dirty="0"/>
              <a:t>Chapitre 1</a:t>
            </a:r>
          </a:p>
        </p:txBody>
      </p:sp>
      <p:sp>
        <p:nvSpPr>
          <p:cNvPr id="15" name="Espace réservé du texte 14"/>
          <p:cNvSpPr>
            <a:spLocks noGrp="1"/>
          </p:cNvSpPr>
          <p:nvPr>
            <p:ph type="body" sz="quarter" idx="15" hasCustomPrompt="1"/>
          </p:nvPr>
        </p:nvSpPr>
        <p:spPr>
          <a:xfrm>
            <a:off x="4569646" y="1105372"/>
            <a:ext cx="3124904" cy="589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buSzPct val="120000"/>
              <a:buFontTx/>
              <a:buBlip>
                <a:blip r:embed="rId3"/>
              </a:buBlip>
              <a:defRPr lang="fr-FR"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>
              <a:defRPr lang="fr-FR" sz="2000">
                <a:solidFill>
                  <a:srgbClr val="000000"/>
                </a:solidFill>
                <a:latin typeface="SegoeBook"/>
                <a:cs typeface="SegoeBook"/>
              </a:defRPr>
            </a:lvl2pPr>
            <a:lvl3pPr>
              <a:defRPr lang="fr-FR" sz="1800">
                <a:solidFill>
                  <a:srgbClr val="000000"/>
                </a:solidFill>
                <a:latin typeface="SegoeBook"/>
                <a:cs typeface="SegoeBook"/>
              </a:defRPr>
            </a:lvl3pPr>
            <a:lvl4pPr>
              <a:defRPr lang="fr-FR" sz="1600">
                <a:latin typeface="SegoeBook"/>
                <a:cs typeface="SegoeBook"/>
              </a:defRPr>
            </a:lvl4pPr>
            <a:lvl5pPr>
              <a:defRPr lang="fr-FR" sz="1600">
                <a:latin typeface="SegoeBook"/>
                <a:cs typeface="SegoeBook"/>
              </a:defRPr>
            </a:lvl5pPr>
          </a:lstStyle>
          <a:p>
            <a:pPr lvl="0">
              <a:buSzPct val="120000"/>
              <a:buFontTx/>
              <a:buBlip>
                <a:blip r:embed="rId3"/>
              </a:buBlip>
            </a:pPr>
            <a:r>
              <a:rPr lang="fr-FR" dirty="0"/>
              <a:t> Contenu</a:t>
            </a:r>
          </a:p>
        </p:txBody>
      </p:sp>
      <p:sp>
        <p:nvSpPr>
          <p:cNvPr id="16" name="Espace réservé du texte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1560" y="1105372"/>
            <a:ext cx="3124904" cy="589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>
              <a:buSzPct val="121000"/>
              <a:buFontTx/>
              <a:buBlip>
                <a:blip r:embed="rId3"/>
              </a:buBlip>
              <a:defRPr lang="fr-FR"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>
              <a:buSzPct val="120000"/>
              <a:buFontTx/>
              <a:buBlip>
                <a:blip r:embed="rId3"/>
              </a:buBlip>
            </a:pPr>
            <a:r>
              <a:rPr lang="fr-FR"/>
              <a:t>Contenu</a:t>
            </a:r>
          </a:p>
        </p:txBody>
      </p:sp>
    </p:spTree>
    <p:extLst>
      <p:ext uri="{BB962C8B-B14F-4D97-AF65-F5344CB8AC3E}">
        <p14:creationId xmlns:p14="http://schemas.microsoft.com/office/powerpoint/2010/main" val="1087509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17421" y="109206"/>
            <a:ext cx="1479899" cy="22595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 dirty="0"/>
              <a:t>Chapitre 1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457200" indent="-457200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Contenu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6" y="1151335"/>
            <a:ext cx="3813123" cy="47982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457200" indent="-457200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Contenu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3" name="Espace réservé du graphique 12"/>
          <p:cNvSpPr>
            <a:spLocks noGrp="1"/>
          </p:cNvSpPr>
          <p:nvPr>
            <p:ph type="chart" sz="quarter" idx="15"/>
          </p:nvPr>
        </p:nvSpPr>
        <p:spPr>
          <a:xfrm>
            <a:off x="528638" y="1928813"/>
            <a:ext cx="3656012" cy="2532062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lIns="0" tIns="0" bIns="0"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graphique</a:t>
            </a:r>
          </a:p>
        </p:txBody>
      </p:sp>
      <p:sp>
        <p:nvSpPr>
          <p:cNvPr id="15" name="Espace réservé du graphique 14"/>
          <p:cNvSpPr>
            <a:spLocks noGrp="1"/>
          </p:cNvSpPr>
          <p:nvPr>
            <p:ph type="chart" sz="quarter" idx="16"/>
          </p:nvPr>
        </p:nvSpPr>
        <p:spPr>
          <a:xfrm>
            <a:off x="4705350" y="1928813"/>
            <a:ext cx="3752799" cy="2532062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lIns="0" tIns="0" bIns="0"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graphique</a:t>
            </a:r>
          </a:p>
        </p:txBody>
      </p:sp>
    </p:spTree>
    <p:extLst>
      <p:ext uri="{BB962C8B-B14F-4D97-AF65-F5344CB8AC3E}">
        <p14:creationId xmlns:p14="http://schemas.microsoft.com/office/powerpoint/2010/main" val="374305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4" hasCustomPrompt="1"/>
          </p:nvPr>
        </p:nvSpPr>
        <p:spPr>
          <a:xfrm>
            <a:off x="314912" y="115910"/>
            <a:ext cx="2023708" cy="21962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0" indent="0">
              <a:buFontTx/>
              <a:buNone/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defRPr>
            </a:lvl1pPr>
            <a:lvl2pPr>
              <a:defRPr lang="fr-FR"/>
            </a:lvl2pPr>
            <a:lvl3pPr>
              <a:defRPr lang="fr-FR"/>
            </a:lvl3pPr>
            <a:lvl4pPr>
              <a:defRPr lang="fr-FR"/>
            </a:lvl4pPr>
            <a:lvl5pPr>
              <a:defRPr lang="fr-FR"/>
            </a:lvl5pPr>
          </a:lstStyle>
          <a:p>
            <a:pPr marL="0" lvl="0">
              <a:lnSpc>
                <a:spcPts val="1920"/>
              </a:lnSpc>
              <a:spcBef>
                <a:spcPct val="0"/>
              </a:spcBef>
              <a:buNone/>
            </a:pPr>
            <a:r>
              <a:rPr lang="fr-FR" dirty="0"/>
              <a:t>Chapitre 1</a:t>
            </a:r>
          </a:p>
        </p:txBody>
      </p:sp>
    </p:spTree>
    <p:extLst>
      <p:ext uri="{BB962C8B-B14F-4D97-AF65-F5344CB8AC3E}">
        <p14:creationId xmlns:p14="http://schemas.microsoft.com/office/powerpoint/2010/main" val="3882522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6252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 avec légen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39091" y="1685636"/>
            <a:ext cx="2247515" cy="280169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-342900">
              <a:spcBef>
                <a:spcPts val="300"/>
              </a:spcBef>
              <a:buFontTx/>
              <a:buNone/>
              <a:defRPr lang="fr-FR"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lvl="0" indent="0">
              <a:buFontTx/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3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4" name="Espace réservé du texte 9"/>
          <p:cNvSpPr>
            <a:spLocks noGrp="1"/>
          </p:cNvSpPr>
          <p:nvPr>
            <p:ph type="body" sz="quarter" idx="15" hasCustomPrompt="1"/>
          </p:nvPr>
        </p:nvSpPr>
        <p:spPr>
          <a:xfrm>
            <a:off x="323793" y="124792"/>
            <a:ext cx="2023708" cy="21962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0" indent="0">
              <a:buFontTx/>
              <a:buNone/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defRPr>
            </a:lvl1pPr>
            <a:lvl2pPr>
              <a:defRPr lang="fr-FR"/>
            </a:lvl2pPr>
            <a:lvl3pPr>
              <a:defRPr lang="fr-FR"/>
            </a:lvl3pPr>
            <a:lvl4pPr>
              <a:defRPr lang="fr-FR"/>
            </a:lvl4pPr>
            <a:lvl5pPr>
              <a:defRPr lang="fr-FR"/>
            </a:lvl5pPr>
          </a:lstStyle>
          <a:p>
            <a:pPr marL="0" lvl="0">
              <a:lnSpc>
                <a:spcPts val="1920"/>
              </a:lnSpc>
              <a:spcBef>
                <a:spcPct val="0"/>
              </a:spcBef>
              <a:buNone/>
            </a:pPr>
            <a:r>
              <a:rPr lang="fr-FR" dirty="0"/>
              <a:t>Chapitre 1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17" hasCustomPrompt="1"/>
          </p:nvPr>
        </p:nvSpPr>
        <p:spPr>
          <a:xfrm>
            <a:off x="568807" y="1176866"/>
            <a:ext cx="2694708" cy="5010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>
              <a:buSzPct val="120000"/>
              <a:buFontTx/>
              <a:buBlip>
                <a:blip r:embed="rId3"/>
              </a:buBlip>
              <a:defRPr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 Contenu</a:t>
            </a:r>
          </a:p>
        </p:txBody>
      </p:sp>
      <p:sp>
        <p:nvSpPr>
          <p:cNvPr id="22" name="Espace réservé du tableau 21"/>
          <p:cNvSpPr>
            <a:spLocks noGrp="1"/>
          </p:cNvSpPr>
          <p:nvPr>
            <p:ph type="tbl" sz="quarter" idx="19"/>
          </p:nvPr>
        </p:nvSpPr>
        <p:spPr>
          <a:xfrm>
            <a:off x="4210243" y="1190962"/>
            <a:ext cx="4476558" cy="3296371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tableau</a:t>
            </a:r>
          </a:p>
        </p:txBody>
      </p:sp>
    </p:spTree>
    <p:extLst>
      <p:ext uri="{BB962C8B-B14F-4D97-AF65-F5344CB8AC3E}">
        <p14:creationId xmlns:p14="http://schemas.microsoft.com/office/powerpoint/2010/main" val="1248174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447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5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8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0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0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0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0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0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DreamTeamCoworking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81101" y="1149768"/>
            <a:ext cx="5181600" cy="744819"/>
          </a:xfrm>
        </p:spPr>
        <p:txBody>
          <a:bodyPr/>
          <a:lstStyle/>
          <a:p>
            <a:pPr algn="ctr"/>
            <a:r>
              <a:rPr lang="fr-FR" dirty="0"/>
              <a:t>Soutenance « La pépinière </a:t>
            </a:r>
            <a:r>
              <a:rPr lang="fr-FR" dirty="0" err="1"/>
              <a:t>Sensiolabs</a:t>
            </a:r>
            <a:r>
              <a:rPr lang="fr-FR" dirty="0"/>
              <a:t>» </a:t>
            </a:r>
          </a:p>
          <a:p>
            <a:pPr algn="ctr"/>
            <a:r>
              <a:rPr lang="fr-FR" dirty="0"/>
              <a:t>Juin – Août 2018</a:t>
            </a:r>
          </a:p>
        </p:txBody>
      </p:sp>
    </p:spTree>
    <p:extLst>
      <p:ext uri="{BB962C8B-B14F-4D97-AF65-F5344CB8AC3E}">
        <p14:creationId xmlns:p14="http://schemas.microsoft.com/office/powerpoint/2010/main" val="2678664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Organisation projet : </a:t>
            </a:r>
          </a:p>
          <a:p>
            <a:pPr lvl="1"/>
            <a:r>
              <a:rPr lang="fr-FR" b="1" dirty="0">
                <a:solidFill>
                  <a:srgbClr val="00B0F0"/>
                </a:solidFill>
              </a:rPr>
              <a:t>Organisation de formation durant le projet</a:t>
            </a:r>
          </a:p>
          <a:p>
            <a:pPr lvl="1"/>
            <a:r>
              <a:rPr lang="fr-FR" dirty="0"/>
              <a:t>Diagramme UML : Visual </a:t>
            </a:r>
            <a:r>
              <a:rPr lang="fr-FR" dirty="0" err="1"/>
              <a:t>Paradigm</a:t>
            </a:r>
            <a:endParaRPr lang="fr-FR" dirty="0"/>
          </a:p>
          <a:p>
            <a:pPr lvl="1"/>
            <a:r>
              <a:rPr lang="fr-FR" dirty="0"/>
              <a:t>Gestion des tâches et du temps : Trello</a:t>
            </a:r>
          </a:p>
          <a:p>
            <a:pPr lvl="1"/>
            <a:r>
              <a:rPr lang="fr-FR" dirty="0"/>
              <a:t>Création de Wireframe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2588605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	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Organisation de formation : </a:t>
            </a:r>
          </a:p>
          <a:p>
            <a:pPr lvl="1"/>
            <a:r>
              <a:rPr lang="fr-FR" dirty="0"/>
              <a:t>Tests unitaires et fonctionnels avec </a:t>
            </a:r>
            <a:r>
              <a:rPr lang="fr-FR" dirty="0" err="1"/>
              <a:t>PHPUnit</a:t>
            </a:r>
            <a:r>
              <a:rPr lang="fr-FR" dirty="0"/>
              <a:t> et Panther</a:t>
            </a:r>
          </a:p>
          <a:p>
            <a:pPr lvl="1"/>
            <a:r>
              <a:rPr lang="fr-FR" dirty="0"/>
              <a:t>Initiation à Symfony </a:t>
            </a:r>
            <a:r>
              <a:rPr lang="fr-FR" dirty="0" err="1"/>
              <a:t>webpack</a:t>
            </a:r>
            <a:r>
              <a:rPr lang="fr-FR" dirty="0"/>
              <a:t>-encore</a:t>
            </a:r>
          </a:p>
          <a:p>
            <a:pPr lvl="1"/>
            <a:r>
              <a:rPr lang="fr-FR" dirty="0"/>
              <a:t>Présentation de « Api-platform » avec utilisation de JWT</a:t>
            </a:r>
          </a:p>
          <a:p>
            <a:pPr lvl="1"/>
            <a:r>
              <a:rPr lang="fr-FR" dirty="0"/>
              <a:t>Présentation de </a:t>
            </a:r>
            <a:r>
              <a:rPr lang="fr-FR" dirty="0" err="1"/>
              <a:t>Behat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3050510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Organisation projet : 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Organisation de formation durant le projet</a:t>
            </a:r>
          </a:p>
          <a:p>
            <a:pPr lvl="1"/>
            <a:r>
              <a:rPr lang="fr-FR" b="1" dirty="0">
                <a:solidFill>
                  <a:srgbClr val="00B0F0"/>
                </a:solidFill>
              </a:rPr>
              <a:t>Diagramme UML : Visual </a:t>
            </a:r>
            <a:r>
              <a:rPr lang="fr-FR" b="1" dirty="0" err="1">
                <a:solidFill>
                  <a:srgbClr val="00B0F0"/>
                </a:solidFill>
              </a:rPr>
              <a:t>Paradigm</a:t>
            </a:r>
            <a:endParaRPr lang="fr-FR" b="1" dirty="0">
              <a:solidFill>
                <a:srgbClr val="00B0F0"/>
              </a:solidFill>
            </a:endParaRPr>
          </a:p>
          <a:p>
            <a:pPr lvl="1"/>
            <a:r>
              <a:rPr lang="fr-FR" dirty="0"/>
              <a:t>Gestion des tâches et du temps : Trello</a:t>
            </a:r>
          </a:p>
          <a:p>
            <a:pPr lvl="1"/>
            <a:r>
              <a:rPr lang="fr-FR" dirty="0"/>
              <a:t>Création de Wireframe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8605794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Diagramme de classe</a:t>
            </a:r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5D1DB46F-0D40-4B1E-8516-0160934AF01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39" t="490" r="-39" b="490"/>
          <a:stretch/>
        </p:blipFill>
        <p:spPr>
          <a:xfrm>
            <a:off x="182562" y="834887"/>
            <a:ext cx="8790731" cy="3693913"/>
          </a:xfrm>
        </p:spPr>
      </p:pic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</p:txBody>
      </p:sp>
    </p:spTree>
    <p:extLst>
      <p:ext uri="{BB962C8B-B14F-4D97-AF65-F5344CB8AC3E}">
        <p14:creationId xmlns:p14="http://schemas.microsoft.com/office/powerpoint/2010/main" val="3298095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Les services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29116376-7B93-4B84-BF98-AB8B5F25747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279" r="279"/>
          <a:stretch/>
        </p:blipFill>
        <p:spPr>
          <a:xfrm>
            <a:off x="186635" y="828000"/>
            <a:ext cx="8770730" cy="3671999"/>
          </a:xfrm>
        </p:spPr>
      </p:pic>
    </p:spTree>
    <p:extLst>
      <p:ext uri="{BB962C8B-B14F-4D97-AF65-F5344CB8AC3E}">
        <p14:creationId xmlns:p14="http://schemas.microsoft.com/office/powerpoint/2010/main" val="32062331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Evénement utilisateur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A3D27E92-75ED-4913-B3C1-739FF630D2A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555" b="555"/>
          <a:stretch>
            <a:fillRect/>
          </a:stretch>
        </p:blipFill>
        <p:spPr>
          <a:xfrm>
            <a:off x="214822" y="849600"/>
            <a:ext cx="8741978" cy="3650399"/>
          </a:xfrm>
        </p:spPr>
      </p:pic>
    </p:spTree>
    <p:extLst>
      <p:ext uri="{BB962C8B-B14F-4D97-AF65-F5344CB8AC3E}">
        <p14:creationId xmlns:p14="http://schemas.microsoft.com/office/powerpoint/2010/main" val="2181221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Managers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6D0CCD33-745E-45AA-B5C0-605F332C73C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1820" r="-2167"/>
          <a:stretch/>
        </p:blipFill>
        <p:spPr>
          <a:xfrm>
            <a:off x="636104" y="962120"/>
            <a:ext cx="7898296" cy="3490609"/>
          </a:xfrm>
        </p:spPr>
      </p:pic>
    </p:spTree>
    <p:extLst>
      <p:ext uri="{BB962C8B-B14F-4D97-AF65-F5344CB8AC3E}">
        <p14:creationId xmlns:p14="http://schemas.microsoft.com/office/powerpoint/2010/main" val="16839778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Organisation projet : 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Organisation de formation durant le projet</a:t>
            </a:r>
          </a:p>
          <a:p>
            <a:pPr lvl="1"/>
            <a:r>
              <a:rPr lang="fr-FR" dirty="0"/>
              <a:t>Diagramme UML : Visual </a:t>
            </a:r>
            <a:r>
              <a:rPr lang="fr-FR" dirty="0" err="1"/>
              <a:t>Paradigm</a:t>
            </a:r>
            <a:endParaRPr lang="fr-FR" dirty="0"/>
          </a:p>
          <a:p>
            <a:pPr lvl="1"/>
            <a:r>
              <a:rPr lang="fr-FR" b="1" dirty="0">
                <a:solidFill>
                  <a:srgbClr val="00B0F0"/>
                </a:solidFill>
              </a:rPr>
              <a:t>Gestion des tâches et du temps : Trello</a:t>
            </a:r>
          </a:p>
          <a:p>
            <a:pPr lvl="1"/>
            <a:r>
              <a:rPr lang="fr-FR" dirty="0"/>
              <a:t>Création de Wireframe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12933026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Organisation des tâches vue macro :</a:t>
            </a:r>
          </a:p>
          <a:p>
            <a:pPr lvl="1"/>
            <a:r>
              <a:rPr lang="fr-FR" dirty="0"/>
              <a:t>Semaine 1:</a:t>
            </a:r>
          </a:p>
          <a:p>
            <a:pPr lvl="2"/>
            <a:r>
              <a:rPr lang="fr-FR" dirty="0"/>
              <a:t>Gestion de projet 3J</a:t>
            </a:r>
          </a:p>
          <a:p>
            <a:pPr lvl="2"/>
            <a:r>
              <a:rPr lang="fr-FR" dirty="0"/>
              <a:t>Préparation des formations 1J</a:t>
            </a:r>
          </a:p>
          <a:p>
            <a:pPr lvl="2"/>
            <a:r>
              <a:rPr lang="fr-FR" dirty="0"/>
              <a:t>Prototypage 1J</a:t>
            </a:r>
          </a:p>
          <a:p>
            <a:pPr lvl="1"/>
            <a:r>
              <a:rPr lang="fr-FR" dirty="0"/>
              <a:t>Semaine 2</a:t>
            </a:r>
          </a:p>
          <a:p>
            <a:pPr lvl="2"/>
            <a:r>
              <a:rPr lang="fr-FR" dirty="0"/>
              <a:t>Formation 5J</a:t>
            </a:r>
          </a:p>
          <a:p>
            <a:pPr lvl="1"/>
            <a:r>
              <a:rPr lang="fr-FR" dirty="0"/>
              <a:t>Semaine 3</a:t>
            </a:r>
          </a:p>
          <a:p>
            <a:pPr lvl="2"/>
            <a:r>
              <a:rPr lang="fr-FR" dirty="0"/>
              <a:t>Implémentation </a:t>
            </a:r>
          </a:p>
          <a:p>
            <a:pPr lvl="2"/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28378746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Organisation des tâches vue macro :</a:t>
            </a:r>
          </a:p>
          <a:p>
            <a:pPr lvl="1"/>
            <a:r>
              <a:rPr lang="fr-FR" dirty="0"/>
              <a:t>Semaine 4:</a:t>
            </a:r>
          </a:p>
          <a:p>
            <a:pPr lvl="2"/>
            <a:r>
              <a:rPr lang="fr-FR" dirty="0"/>
              <a:t>Implémentation 5J</a:t>
            </a:r>
          </a:p>
          <a:p>
            <a:pPr lvl="2"/>
            <a:r>
              <a:rPr lang="fr-FR" dirty="0"/>
              <a:t>Tests 1j</a:t>
            </a:r>
          </a:p>
          <a:p>
            <a:pPr lvl="1"/>
            <a:r>
              <a:rPr lang="fr-FR" dirty="0"/>
              <a:t>Semaine 5</a:t>
            </a:r>
          </a:p>
          <a:p>
            <a:pPr lvl="2"/>
            <a:r>
              <a:rPr lang="fr-FR" dirty="0" err="1"/>
              <a:t>Débug</a:t>
            </a:r>
            <a:r>
              <a:rPr lang="fr-FR" dirty="0"/>
              <a:t> 1j</a:t>
            </a:r>
          </a:p>
          <a:p>
            <a:pPr lvl="2"/>
            <a:r>
              <a:rPr lang="fr-FR" dirty="0"/>
              <a:t>Tests 1J</a:t>
            </a:r>
          </a:p>
          <a:p>
            <a:pPr lvl="2"/>
            <a:r>
              <a:rPr lang="fr-FR"/>
              <a:t>Préparation présentation 2J</a:t>
            </a:r>
            <a:endParaRPr lang="fr-FR" dirty="0"/>
          </a:p>
          <a:p>
            <a:pPr marL="914400" lvl="2" indent="0">
              <a:buNone/>
            </a:pP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660768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du projet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1340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Gestion avec Trello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53C49079-6B30-4582-87D4-2D229C0EA83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/>
          <a:stretch/>
        </p:blipFill>
        <p:spPr>
          <a:xfrm>
            <a:off x="176903" y="962121"/>
            <a:ext cx="8781567" cy="3556870"/>
          </a:xfrm>
        </p:spPr>
      </p:pic>
    </p:spTree>
    <p:extLst>
      <p:ext uri="{BB962C8B-B14F-4D97-AF65-F5344CB8AC3E}">
        <p14:creationId xmlns:p14="http://schemas.microsoft.com/office/powerpoint/2010/main" val="20901391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Trello suivi de tâche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FEEAA64E-D929-4E85-8636-571F9D04104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/>
          <a:stretch/>
        </p:blipFill>
        <p:spPr>
          <a:xfrm>
            <a:off x="2027582" y="895860"/>
            <a:ext cx="5088835" cy="3583376"/>
          </a:xfrm>
        </p:spPr>
      </p:pic>
    </p:spTree>
    <p:extLst>
      <p:ext uri="{BB962C8B-B14F-4D97-AF65-F5344CB8AC3E}">
        <p14:creationId xmlns:p14="http://schemas.microsoft.com/office/powerpoint/2010/main" val="8667013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45855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Trello clôture de tâche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13" name="Espace réservé pour une image  12">
            <a:extLst>
              <a:ext uri="{FF2B5EF4-FFF2-40B4-BE49-F238E27FC236}">
                <a16:creationId xmlns:a16="http://schemas.microsoft.com/office/drawing/2014/main" id="{6D2595B6-533D-40CE-8250-800644ACB0F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983" r="-676"/>
          <a:stretch/>
        </p:blipFill>
        <p:spPr>
          <a:xfrm>
            <a:off x="2226296" y="875472"/>
            <a:ext cx="4618383" cy="3551582"/>
          </a:xfrm>
        </p:spPr>
      </p:pic>
    </p:spTree>
    <p:extLst>
      <p:ext uri="{BB962C8B-B14F-4D97-AF65-F5344CB8AC3E}">
        <p14:creationId xmlns:p14="http://schemas.microsoft.com/office/powerpoint/2010/main" val="27852464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Organisation projet : 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Organisation de formation durant le projet</a:t>
            </a:r>
          </a:p>
          <a:p>
            <a:pPr lvl="1"/>
            <a:r>
              <a:rPr lang="fr-FR" dirty="0"/>
              <a:t>Diagramme UML : Visual </a:t>
            </a:r>
            <a:r>
              <a:rPr lang="fr-FR" dirty="0" err="1"/>
              <a:t>Paradigm</a:t>
            </a:r>
            <a:endParaRPr lang="fr-FR" dirty="0"/>
          </a:p>
          <a:p>
            <a:pPr lvl="1"/>
            <a:r>
              <a:rPr lang="fr-FR" dirty="0"/>
              <a:t>Gestion des tâches et du temps : Trello</a:t>
            </a:r>
          </a:p>
          <a:p>
            <a:pPr lvl="1"/>
            <a:r>
              <a:rPr lang="fr-FR" b="1" dirty="0">
                <a:solidFill>
                  <a:srgbClr val="00B0F0"/>
                </a:solidFill>
              </a:rPr>
              <a:t>Création de Wireframe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14555872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Wireframe Réservation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5F98A7CA-F67A-400B-A655-4B9310FFBD4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3742" r="-3406"/>
          <a:stretch/>
        </p:blipFill>
        <p:spPr>
          <a:xfrm>
            <a:off x="1504122" y="962120"/>
            <a:ext cx="6122504" cy="3537879"/>
          </a:xfrm>
        </p:spPr>
      </p:pic>
    </p:spTree>
    <p:extLst>
      <p:ext uri="{BB962C8B-B14F-4D97-AF65-F5344CB8AC3E}">
        <p14:creationId xmlns:p14="http://schemas.microsoft.com/office/powerpoint/2010/main" val="1579919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Wireframe options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1D4DB054-5B87-4AFE-8D5B-BDB87349FDD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3484" r="-3683"/>
          <a:stretch/>
        </p:blipFill>
        <p:spPr>
          <a:xfrm>
            <a:off x="1510748" y="962120"/>
            <a:ext cx="6168887" cy="3545079"/>
          </a:xfrm>
        </p:spPr>
      </p:pic>
    </p:spTree>
    <p:extLst>
      <p:ext uri="{BB962C8B-B14F-4D97-AF65-F5344CB8AC3E}">
        <p14:creationId xmlns:p14="http://schemas.microsoft.com/office/powerpoint/2010/main" val="703510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Wireframe options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755057DD-6CB1-4CFC-BF50-2D6C48DA3CA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3572" r="-2986"/>
          <a:stretch/>
        </p:blipFill>
        <p:spPr>
          <a:xfrm>
            <a:off x="1504122" y="962120"/>
            <a:ext cx="6109252" cy="3555319"/>
          </a:xfrm>
        </p:spPr>
      </p:pic>
    </p:spTree>
    <p:extLst>
      <p:ext uri="{BB962C8B-B14F-4D97-AF65-F5344CB8AC3E}">
        <p14:creationId xmlns:p14="http://schemas.microsoft.com/office/powerpoint/2010/main" val="9294925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Wireframe admin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BB7B0949-598F-49C2-AB76-03917CAB38B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3851" r="-3969"/>
          <a:stretch/>
        </p:blipFill>
        <p:spPr>
          <a:xfrm>
            <a:off x="1510748" y="962120"/>
            <a:ext cx="6142382" cy="3530679"/>
          </a:xfrm>
        </p:spPr>
      </p:pic>
    </p:spTree>
    <p:extLst>
      <p:ext uri="{BB962C8B-B14F-4D97-AF65-F5344CB8AC3E}">
        <p14:creationId xmlns:p14="http://schemas.microsoft.com/office/powerpoint/2010/main" val="26148497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Exemples de code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Chapitre 3</a:t>
            </a:r>
          </a:p>
        </p:txBody>
      </p:sp>
    </p:spTree>
    <p:extLst>
      <p:ext uri="{BB962C8B-B14F-4D97-AF65-F5344CB8AC3E}">
        <p14:creationId xmlns:p14="http://schemas.microsoft.com/office/powerpoint/2010/main" val="14171099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Controller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Exemples de code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3</a:t>
            </a:r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9B6DBFB6-F072-4701-A597-34C40A849F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528" r="-12"/>
          <a:stretch/>
        </p:blipFill>
        <p:spPr>
          <a:xfrm>
            <a:off x="1205948" y="962120"/>
            <a:ext cx="6732104" cy="3543619"/>
          </a:xfrm>
        </p:spPr>
      </p:pic>
    </p:spTree>
    <p:extLst>
      <p:ext uri="{BB962C8B-B14F-4D97-AF65-F5344CB8AC3E}">
        <p14:creationId xmlns:p14="http://schemas.microsoft.com/office/powerpoint/2010/main" val="2541395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Sujet : </a:t>
            </a:r>
            <a:r>
              <a:rPr lang="fr-FR" b="1" dirty="0"/>
              <a:t>Gestion de réservation de salles</a:t>
            </a:r>
          </a:p>
          <a:p>
            <a:r>
              <a:rPr lang="fr-FR" dirty="0"/>
              <a:t>Equipe de 3 Développeurs</a:t>
            </a:r>
          </a:p>
          <a:p>
            <a:pPr lvl="1"/>
            <a:r>
              <a:rPr lang="fr-FR" dirty="0"/>
              <a:t>Frédéric </a:t>
            </a:r>
            <a:r>
              <a:rPr lang="fr-FR" dirty="0" err="1"/>
              <a:t>Delaval</a:t>
            </a:r>
            <a:r>
              <a:rPr lang="fr-FR" dirty="0"/>
              <a:t>-Dupuis</a:t>
            </a:r>
          </a:p>
          <a:p>
            <a:pPr lvl="1"/>
            <a:r>
              <a:rPr lang="fr-FR" dirty="0"/>
              <a:t>Brahim </a:t>
            </a:r>
            <a:r>
              <a:rPr lang="fr-FR" dirty="0" err="1"/>
              <a:t>Louridi</a:t>
            </a:r>
            <a:endParaRPr lang="fr-FR" dirty="0"/>
          </a:p>
          <a:p>
            <a:pPr lvl="1"/>
            <a:r>
              <a:rPr lang="fr-FR" dirty="0"/>
              <a:t>Alexandre Canivez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Présentation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2855273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Controller 2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Exemples de code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3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E27A18FF-00F7-414F-9F05-63EAFB9FD1A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122" b="-106"/>
          <a:stretch/>
        </p:blipFill>
        <p:spPr>
          <a:xfrm>
            <a:off x="226721" y="1027042"/>
            <a:ext cx="8685365" cy="3372680"/>
          </a:xfrm>
        </p:spPr>
      </p:pic>
    </p:spTree>
    <p:extLst>
      <p:ext uri="{BB962C8B-B14F-4D97-AF65-F5344CB8AC3E}">
        <p14:creationId xmlns:p14="http://schemas.microsoft.com/office/powerpoint/2010/main" val="27673640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Manager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Exemples de code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3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901FF22D-67F2-4FB7-949C-ECC08628423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4181" r="-4158"/>
          <a:stretch/>
        </p:blipFill>
        <p:spPr>
          <a:xfrm>
            <a:off x="1792287" y="962121"/>
            <a:ext cx="5410270" cy="3510488"/>
          </a:xfrm>
        </p:spPr>
      </p:pic>
    </p:spTree>
    <p:extLst>
      <p:ext uri="{BB962C8B-B14F-4D97-AF65-F5344CB8AC3E}">
        <p14:creationId xmlns:p14="http://schemas.microsoft.com/office/powerpoint/2010/main" val="8732446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</p:spTree>
    <p:extLst>
      <p:ext uri="{BB962C8B-B14F-4D97-AF65-F5344CB8AC3E}">
        <p14:creationId xmlns:p14="http://schemas.microsoft.com/office/powerpoint/2010/main" val="13909141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Couverture et uniformisation du projet : 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Pourquoi des métriques ?</a:t>
            </a:r>
          </a:p>
          <a:p>
            <a:pPr lvl="2"/>
            <a:r>
              <a:rPr lang="fr-FR" dirty="0">
                <a:solidFill>
                  <a:schemeClr val="tx1"/>
                </a:solidFill>
              </a:rPr>
              <a:t>Connaître la complexité du code et les points qui peuvent être critique pour assurer une maintenabilité simple</a:t>
            </a:r>
          </a:p>
          <a:p>
            <a:pPr lvl="2"/>
            <a:r>
              <a:rPr lang="fr-FR" dirty="0">
                <a:solidFill>
                  <a:schemeClr val="tx1"/>
                </a:solidFill>
              </a:rPr>
              <a:t>Connaître la couverture des tests et assurer de garder un code fonctionnel</a:t>
            </a:r>
          </a:p>
          <a:p>
            <a:pPr lvl="1"/>
            <a:r>
              <a:rPr lang="fr-FR" dirty="0"/>
              <a:t>Uniformisation via le respect des normes PSR 1-2 (PHP-CS-FIXER), tester son code statiquement (PHPSTAN), vérifier la qualité de son code(</a:t>
            </a:r>
            <a:r>
              <a:rPr lang="fr-FR" dirty="0" err="1"/>
              <a:t>PHPUnit</a:t>
            </a:r>
            <a:r>
              <a:rPr lang="fr-FR"/>
              <a:t>)	.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</p:spTree>
    <p:extLst>
      <p:ext uri="{BB962C8B-B14F-4D97-AF65-F5344CB8AC3E}">
        <p14:creationId xmlns:p14="http://schemas.microsoft.com/office/powerpoint/2010/main" val="11083235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Métrique </a:t>
            </a:r>
            <a:r>
              <a:rPr lang="fr-FR" dirty="0" err="1"/>
              <a:t>PHPUnit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BFEFE8E0-B90C-444F-A2C6-4A4831977D9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255" b="2722"/>
          <a:stretch/>
        </p:blipFill>
        <p:spPr>
          <a:xfrm>
            <a:off x="317421" y="962120"/>
            <a:ext cx="8508527" cy="3497237"/>
          </a:xfrm>
        </p:spPr>
      </p:pic>
    </p:spTree>
    <p:extLst>
      <p:ext uri="{BB962C8B-B14F-4D97-AF65-F5344CB8AC3E}">
        <p14:creationId xmlns:p14="http://schemas.microsoft.com/office/powerpoint/2010/main" val="6493058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 err="1"/>
              <a:t>PHPMetrics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7E6791C1-6FCD-4682-8425-347DD8F057D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614" b="614"/>
          <a:stretch>
            <a:fillRect/>
          </a:stretch>
        </p:blipFill>
        <p:spPr>
          <a:xfrm>
            <a:off x="203363" y="962121"/>
            <a:ext cx="8808115" cy="3543618"/>
          </a:xfrm>
        </p:spPr>
      </p:pic>
    </p:spTree>
    <p:extLst>
      <p:ext uri="{BB962C8B-B14F-4D97-AF65-F5344CB8AC3E}">
        <p14:creationId xmlns:p14="http://schemas.microsoft.com/office/powerpoint/2010/main" val="2945826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622750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Configuration Travis CI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5A5322B1-B44D-4574-8DBC-DF9949D73C3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14" r="-265"/>
          <a:stretch/>
        </p:blipFill>
        <p:spPr>
          <a:xfrm>
            <a:off x="1504122" y="962121"/>
            <a:ext cx="6135756" cy="3523740"/>
          </a:xfrm>
        </p:spPr>
      </p:pic>
    </p:spTree>
    <p:extLst>
      <p:ext uri="{BB962C8B-B14F-4D97-AF65-F5344CB8AC3E}">
        <p14:creationId xmlns:p14="http://schemas.microsoft.com/office/powerpoint/2010/main" val="35775134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 err="1"/>
              <a:t>PHPUnit</a:t>
            </a:r>
            <a:r>
              <a:rPr lang="fr-FR" dirty="0"/>
              <a:t> avec Travis CI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25DB51AA-C36A-4691-8916-83B723CEC61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38055" b="-38055"/>
          <a:stretch/>
        </p:blipFill>
        <p:spPr>
          <a:xfrm>
            <a:off x="317421" y="901149"/>
            <a:ext cx="8548283" cy="3478694"/>
          </a:xfrm>
        </p:spPr>
      </p:pic>
    </p:spTree>
    <p:extLst>
      <p:ext uri="{BB962C8B-B14F-4D97-AF65-F5344CB8AC3E}">
        <p14:creationId xmlns:p14="http://schemas.microsoft.com/office/powerpoint/2010/main" val="39167970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PHP-CS-FIXER avec Travis CI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01B84770-4BC5-4004-A1E8-2ECDB126AC3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72464" b="-72268"/>
          <a:stretch/>
        </p:blipFill>
        <p:spPr>
          <a:xfrm>
            <a:off x="317421" y="928990"/>
            <a:ext cx="8548283" cy="3486493"/>
          </a:xfrm>
        </p:spPr>
      </p:pic>
    </p:spTree>
    <p:extLst>
      <p:ext uri="{BB962C8B-B14F-4D97-AF65-F5344CB8AC3E}">
        <p14:creationId xmlns:p14="http://schemas.microsoft.com/office/powerpoint/2010/main" val="23590765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PHPSTAN avec Travis CI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D2363230-8858-4E97-9F7B-4C43AE0C5BF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17617" b="-18160"/>
          <a:stretch/>
        </p:blipFill>
        <p:spPr>
          <a:xfrm>
            <a:off x="317421" y="962120"/>
            <a:ext cx="8528405" cy="3486493"/>
          </a:xfrm>
        </p:spPr>
      </p:pic>
    </p:spTree>
    <p:extLst>
      <p:ext uri="{BB962C8B-B14F-4D97-AF65-F5344CB8AC3E}">
        <p14:creationId xmlns:p14="http://schemas.microsoft.com/office/powerpoint/2010/main" val="2870278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Contexte du projet : </a:t>
            </a:r>
          </a:p>
          <a:p>
            <a:pPr lvl="1"/>
            <a:r>
              <a:rPr lang="fr-FR" dirty="0" err="1"/>
              <a:t>DreamTeamCoworking</a:t>
            </a:r>
            <a:r>
              <a:rPr lang="fr-FR" dirty="0"/>
              <a:t> : Entreprise de gestion d’un espace coworking (Location de salles, bureaux et services liés) </a:t>
            </a:r>
          </a:p>
          <a:p>
            <a:pPr lvl="1"/>
            <a:r>
              <a:rPr lang="fr-FR" dirty="0"/>
              <a:t>Proposer à la clientèle des prestations de services à la carte via un système de réservation (En heure, jour, semaine, mois)</a:t>
            </a:r>
          </a:p>
          <a:p>
            <a:pPr lvl="1"/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Présentation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42938233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Chapitre 5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5"/>
          </p:nvPr>
        </p:nvSpPr>
        <p:spPr>
          <a:xfrm>
            <a:off x="3128501" y="2915814"/>
            <a:ext cx="4942073" cy="1269460"/>
          </a:xfrm>
        </p:spPr>
        <p:txBody>
          <a:bodyPr/>
          <a:lstStyle/>
          <a:p>
            <a:r>
              <a:rPr lang="fr-FR" dirty="0"/>
              <a:t>Démonstration du site</a:t>
            </a:r>
          </a:p>
        </p:txBody>
      </p:sp>
    </p:spTree>
    <p:extLst>
      <p:ext uri="{BB962C8B-B14F-4D97-AF65-F5344CB8AC3E}">
        <p14:creationId xmlns:p14="http://schemas.microsoft.com/office/powerpoint/2010/main" val="13130148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Chapitre 6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5"/>
          </p:nvPr>
        </p:nvSpPr>
        <p:spPr>
          <a:xfrm>
            <a:off x="3128501" y="2915814"/>
            <a:ext cx="4942073" cy="1269460"/>
          </a:xfrm>
        </p:spPr>
        <p:txBody>
          <a:bodyPr/>
          <a:lstStyle/>
          <a:p>
            <a:r>
              <a:rPr lang="fr-FR" dirty="0"/>
              <a:t>Bilan Brahim </a:t>
            </a:r>
            <a:r>
              <a:rPr lang="fr-FR" dirty="0" err="1"/>
              <a:t>Louridi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259465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14226" y="116388"/>
            <a:ext cx="2629500" cy="229512"/>
          </a:xfrm>
        </p:spPr>
        <p:txBody>
          <a:bodyPr/>
          <a:lstStyle/>
          <a:p>
            <a:r>
              <a:rPr lang="fr-FR" dirty="0"/>
              <a:t>Mon travail</a:t>
            </a:r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6"/>
          </p:nvPr>
        </p:nvSpPr>
        <p:spPr>
          <a:xfrm>
            <a:off x="611560" y="1105372"/>
            <a:ext cx="7938882" cy="3619028"/>
          </a:xfrm>
        </p:spPr>
        <p:txBody>
          <a:bodyPr>
            <a:normAutofit/>
          </a:bodyPr>
          <a:lstStyle/>
          <a:p>
            <a:r>
              <a:rPr lang="fr-FR" sz="1800" dirty="0"/>
              <a:t>Taches effectuées :</a:t>
            </a:r>
          </a:p>
          <a:p>
            <a:pPr lvl="1">
              <a:buFont typeface="Arial" charset="0"/>
              <a:buChar char="•"/>
            </a:pPr>
            <a:r>
              <a:rPr lang="fr-FR" sz="2000" dirty="0"/>
              <a:t>Rédaction user stories</a:t>
            </a:r>
          </a:p>
          <a:p>
            <a:pPr lvl="1">
              <a:buFont typeface="Arial" charset="0"/>
              <a:buChar char="•"/>
            </a:pPr>
            <a:r>
              <a:rPr lang="fr-FR" sz="2000" dirty="0"/>
              <a:t>Création du CRUD des comptes utilisateurs (front et back)</a:t>
            </a:r>
          </a:p>
          <a:p>
            <a:pPr lvl="1">
              <a:buFont typeface="Arial" charset="0"/>
              <a:buChar char="•"/>
            </a:pPr>
            <a:r>
              <a:rPr lang="fr-FR" sz="2000" dirty="0"/>
              <a:t>Création des </a:t>
            </a:r>
            <a:r>
              <a:rPr lang="fr-FR" sz="2000" dirty="0" err="1"/>
              <a:t>fixtures</a:t>
            </a:r>
            <a:endParaRPr lang="fr-FR" sz="2000" dirty="0"/>
          </a:p>
          <a:p>
            <a:pPr lvl="1">
              <a:buFont typeface="Arial" charset="0"/>
              <a:buChar char="•"/>
            </a:pPr>
            <a:r>
              <a:rPr lang="fr-FR" sz="2000" dirty="0"/>
              <a:t>Gestion de la réinitialisation du mot de passe</a:t>
            </a:r>
          </a:p>
          <a:p>
            <a:pPr lvl="1">
              <a:buFont typeface="Arial" charset="0"/>
              <a:buChar char="•"/>
            </a:pPr>
            <a:r>
              <a:rPr lang="fr-FR" sz="2000" dirty="0"/>
              <a:t>Tests unitaires </a:t>
            </a:r>
            <a:r>
              <a:rPr lang="mr-IN" sz="2000" dirty="0"/>
              <a:t>–</a:t>
            </a:r>
            <a:r>
              <a:rPr lang="fr-FR" sz="2000" dirty="0"/>
              <a:t> fonctionnels</a:t>
            </a:r>
          </a:p>
          <a:p>
            <a:r>
              <a:rPr lang="fr-FR" sz="2000" dirty="0"/>
              <a:t>Bilan techniques</a:t>
            </a:r>
          </a:p>
          <a:p>
            <a:r>
              <a:rPr lang="fr-FR" sz="2000" dirty="0"/>
              <a:t>Bilan humains</a:t>
            </a:r>
          </a:p>
        </p:txBody>
      </p:sp>
      <p:sp>
        <p:nvSpPr>
          <p:cNvPr id="4" name="CustomShape 1">
            <a:extLst>
              <a:ext uri="{FF2B5EF4-FFF2-40B4-BE49-F238E27FC236}">
                <a16:creationId xmlns:a16="http://schemas.microsoft.com/office/drawing/2014/main" id="{F27914BF-9E53-43AF-A704-BDA839A6DCBF}"/>
              </a:ext>
            </a:extLst>
          </p:cNvPr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 dirty="0">
                <a:solidFill>
                  <a:srgbClr val="FFFFFF"/>
                </a:solidFill>
                <a:latin typeface="Segoe UI Black"/>
                <a:ea typeface="DejaVu Sans"/>
              </a:rPr>
              <a:t>Bilan Brahim </a:t>
            </a:r>
            <a:r>
              <a:rPr lang="fr-FR" sz="1500" b="0" strike="noStrike" spc="-1" dirty="0" err="1">
                <a:solidFill>
                  <a:srgbClr val="FFFFFF"/>
                </a:solidFill>
                <a:latin typeface="Segoe UI Black"/>
                <a:ea typeface="DejaVu Sans"/>
              </a:rPr>
              <a:t>Louridi</a:t>
            </a:r>
            <a:endParaRPr lang="fr-FR" sz="15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2118395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 dirty="0">
                <a:solidFill>
                  <a:srgbClr val="FFFFFF"/>
                </a:solidFill>
                <a:latin typeface="Segoe UI Black"/>
                <a:ea typeface="DejaVu Sans"/>
              </a:rPr>
              <a:t>Bilan Brahim </a:t>
            </a:r>
            <a:r>
              <a:rPr lang="fr-FR" sz="1500" b="0" strike="noStrike" spc="-1" dirty="0" err="1">
                <a:solidFill>
                  <a:srgbClr val="FFFFFF"/>
                </a:solidFill>
                <a:latin typeface="Segoe UI Black"/>
                <a:ea typeface="DejaVu Sans"/>
              </a:rPr>
              <a:t>Louridi</a:t>
            </a:r>
            <a:endParaRPr lang="fr-FR" sz="1500" b="0" strike="noStrike" spc="-1" dirty="0">
              <a:latin typeface="Arial"/>
            </a:endParaRPr>
          </a:p>
        </p:txBody>
      </p:sp>
      <p:sp>
        <p:nvSpPr>
          <p:cNvPr id="448" name="CustomShape 2"/>
          <p:cNvSpPr/>
          <p:nvPr/>
        </p:nvSpPr>
        <p:spPr>
          <a:xfrm>
            <a:off x="1084680" y="1455300"/>
            <a:ext cx="6974640" cy="312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fr-FR" sz="1600" b="1" u="sng" dirty="0"/>
              <a:t>Non logué</a:t>
            </a:r>
          </a:p>
          <a:p>
            <a:r>
              <a:rPr lang="fr-FR" sz="1600" dirty="0"/>
              <a:t>1 - En tant qu’utilisateur, je souhaite me créer un compte rapidement. </a:t>
            </a:r>
            <a:endParaRPr lang="fr-FR" sz="1600" b="1" dirty="0"/>
          </a:p>
          <a:p>
            <a:r>
              <a:rPr lang="fr-FR" sz="1600" dirty="0"/>
              <a:t>2 - En tant qu’utilisateur, je souhaite savoir rapidement les disponibilités du service désiré, afin de commander facilement ce dont j'ai besoin. </a:t>
            </a:r>
          </a:p>
          <a:p>
            <a:endParaRPr lang="fr-FR" sz="1050" b="1" dirty="0"/>
          </a:p>
          <a:p>
            <a:r>
              <a:rPr lang="fr-FR" sz="1600" b="1" u="sng" dirty="0"/>
              <a:t>Logué </a:t>
            </a:r>
          </a:p>
          <a:p>
            <a:r>
              <a:rPr lang="fr-FR" sz="1600" dirty="0"/>
              <a:t>1 - En tant qu’utilisateur, je veux pouvoir m’authentifier afin d’accéder à mon compte</a:t>
            </a:r>
          </a:p>
          <a:p>
            <a:r>
              <a:rPr lang="fr-FR" sz="1600" dirty="0"/>
              <a:t>2 - En tant qu’utilisateur, je veux visualiser la liste des salles disponibles afin de pouvoir en réserver une </a:t>
            </a:r>
          </a:p>
          <a:p>
            <a:endParaRPr lang="fr-FR" sz="1050" dirty="0"/>
          </a:p>
          <a:p>
            <a:r>
              <a:rPr lang="fr-FR" sz="1600" b="1" u="sng" dirty="0"/>
              <a:t>Admin</a:t>
            </a:r>
          </a:p>
          <a:p>
            <a:r>
              <a:rPr lang="fr-FR" sz="1600" dirty="0"/>
              <a:t>1 - En tant qu’admin je veux pouvoir m’authentifier afin d’accéder à mon</a:t>
            </a:r>
          </a:p>
          <a:p>
            <a:r>
              <a:rPr lang="fr-FR" sz="1600" dirty="0"/>
              <a:t>2 - En tant qu’admin, je veux ajouter-supprimer-modifier des salles afin d'alimenter l'application</a:t>
            </a:r>
            <a:endParaRPr lang="fr-FR" sz="1600" b="1" dirty="0"/>
          </a:p>
        </p:txBody>
      </p:sp>
      <p:sp>
        <p:nvSpPr>
          <p:cNvPr id="449" name="CustomShape 3"/>
          <p:cNvSpPr/>
          <p:nvPr/>
        </p:nvSpPr>
        <p:spPr>
          <a:xfrm>
            <a:off x="314280" y="116280"/>
            <a:ext cx="248868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b="0" strike="noStrike" spc="-1" dirty="0">
                <a:solidFill>
                  <a:srgbClr val="FFFFFF"/>
                </a:solidFill>
                <a:latin typeface="Segoe UI Semilight"/>
                <a:ea typeface="DejaVu Sans"/>
              </a:rPr>
              <a:t>Chapitre 6</a:t>
            </a:r>
            <a:endParaRPr lang="fr-FR" sz="1600" b="0" strike="noStrike" spc="-1" dirty="0">
              <a:latin typeface="Arial"/>
            </a:endParaRPr>
          </a:p>
        </p:txBody>
      </p:sp>
      <p:sp>
        <p:nvSpPr>
          <p:cNvPr id="450" name="CustomShape 4"/>
          <p:cNvSpPr/>
          <p:nvPr/>
        </p:nvSpPr>
        <p:spPr>
          <a:xfrm>
            <a:off x="611640" y="868140"/>
            <a:ext cx="484163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Création user stories</a:t>
            </a:r>
            <a:endParaRPr lang="fr-FR" sz="26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909214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09039" y="114258"/>
            <a:ext cx="4342474" cy="244053"/>
          </a:xfrm>
        </p:spPr>
        <p:txBody>
          <a:bodyPr/>
          <a:lstStyle/>
          <a:p>
            <a:r>
              <a:rPr lang="fr-FR" dirty="0"/>
              <a:t>Gestion de la réinitialisation du mot de passe</a:t>
            </a:r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464" y="798674"/>
            <a:ext cx="7116417" cy="376720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B458F14-007D-438E-AB97-9349A8F62B8E}"/>
              </a:ext>
            </a:extLst>
          </p:cNvPr>
          <p:cNvSpPr/>
          <p:nvPr/>
        </p:nvSpPr>
        <p:spPr>
          <a:xfrm>
            <a:off x="241862" y="299867"/>
            <a:ext cx="2511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pc="-1" dirty="0">
                <a:solidFill>
                  <a:srgbClr val="FFFFFF"/>
                </a:solidFill>
                <a:latin typeface="Segoe UI Black"/>
                <a:ea typeface="DejaVu Sans"/>
              </a:rPr>
              <a:t>Bilan Brahim </a:t>
            </a:r>
            <a:r>
              <a:rPr lang="fr-FR" spc="-1" dirty="0" err="1">
                <a:solidFill>
                  <a:srgbClr val="FFFFFF"/>
                </a:solidFill>
                <a:latin typeface="Segoe UI Black"/>
                <a:ea typeface="DejaVu Sans"/>
              </a:rPr>
              <a:t>Louridi</a:t>
            </a:r>
            <a:endParaRPr lang="fr-FR" spc="-1" dirty="0">
              <a:latin typeface="Arial"/>
            </a:endParaRPr>
          </a:p>
        </p:txBody>
      </p:sp>
      <p:sp>
        <p:nvSpPr>
          <p:cNvPr id="5" name="CustomShape 1">
            <a:extLst>
              <a:ext uri="{FF2B5EF4-FFF2-40B4-BE49-F238E27FC236}">
                <a16:creationId xmlns:a16="http://schemas.microsoft.com/office/drawing/2014/main" id="{304D93BB-1660-4241-91FA-D2A97ACFF8E6}"/>
              </a:ext>
            </a:extLst>
          </p:cNvPr>
          <p:cNvSpPr/>
          <p:nvPr/>
        </p:nvSpPr>
        <p:spPr>
          <a:xfrm>
            <a:off x="788504" y="4565880"/>
            <a:ext cx="7712766" cy="42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fr-FR" sz="2600" b="1" strike="noStrike" spc="-1" dirty="0">
                <a:solidFill>
                  <a:srgbClr val="123A61"/>
                </a:solidFill>
                <a:latin typeface="Segoe UI Black"/>
                <a:ea typeface="Segoe UI Black"/>
              </a:rPr>
              <a:t>Gestion de la réinitialisation du mot de passe</a:t>
            </a:r>
            <a:endParaRPr lang="fr-FR" sz="26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732821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09038" y="114258"/>
            <a:ext cx="4829491" cy="244053"/>
          </a:xfrm>
        </p:spPr>
        <p:txBody>
          <a:bodyPr/>
          <a:lstStyle/>
          <a:p>
            <a:r>
              <a:rPr lang="fr-FR"/>
              <a:t>Gestion de la réinitialisation du mot de passe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319D38-72B4-46E0-A607-82C6AD6D9E04}"/>
              </a:ext>
            </a:extLst>
          </p:cNvPr>
          <p:cNvSpPr/>
          <p:nvPr/>
        </p:nvSpPr>
        <p:spPr>
          <a:xfrm>
            <a:off x="262655" y="319057"/>
            <a:ext cx="2511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pc="-1" dirty="0">
                <a:solidFill>
                  <a:srgbClr val="FFFFFF"/>
                </a:solidFill>
                <a:latin typeface="Segoe UI Black"/>
                <a:ea typeface="DejaVu Sans"/>
              </a:rPr>
              <a:t>Bilan Brahim </a:t>
            </a:r>
            <a:r>
              <a:rPr lang="fr-FR" spc="-1" dirty="0" err="1">
                <a:solidFill>
                  <a:srgbClr val="FFFFFF"/>
                </a:solidFill>
                <a:latin typeface="Segoe UI Black"/>
                <a:ea typeface="DejaVu Sans"/>
              </a:rPr>
              <a:t>Louridi</a:t>
            </a:r>
            <a:endParaRPr lang="fr-FR" spc="-1" dirty="0">
              <a:latin typeface="Arial"/>
            </a:endParaRPr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81B23A93-D5D5-44E6-8269-1113EFF7C6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" r="12"/>
          <a:stretch/>
        </p:blipFill>
        <p:spPr>
          <a:xfrm>
            <a:off x="742122" y="893189"/>
            <a:ext cx="7798904" cy="4112148"/>
          </a:xfrm>
        </p:spPr>
      </p:pic>
    </p:spTree>
    <p:extLst>
      <p:ext uri="{BB962C8B-B14F-4D97-AF65-F5344CB8AC3E}">
        <p14:creationId xmlns:p14="http://schemas.microsoft.com/office/powerpoint/2010/main" val="41077685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Bilan technique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Apprentissages technique et outils de travail</a:t>
            </a:r>
          </a:p>
          <a:p>
            <a:pPr lvl="1">
              <a:buFont typeface="Arial" charset="0"/>
              <a:buChar char="•"/>
            </a:pPr>
            <a:r>
              <a:rPr lang="fr-FR" dirty="0">
                <a:solidFill>
                  <a:schemeClr val="tx1"/>
                </a:solidFill>
                <a:ea typeface="Segoe UI Black" panose="020B0A02040204020203" pitchFamily="34" charset="0"/>
              </a:rPr>
              <a:t>PHP - </a:t>
            </a:r>
            <a:r>
              <a:rPr lang="fr-FR" dirty="0" err="1">
                <a:solidFill>
                  <a:schemeClr val="tx1"/>
                </a:solidFill>
                <a:ea typeface="Segoe UI Black" panose="020B0A02040204020203" pitchFamily="34" charset="0"/>
              </a:rPr>
              <a:t>Symfony</a:t>
            </a:r>
            <a:endParaRPr lang="fr-FR" dirty="0">
              <a:solidFill>
                <a:schemeClr val="tx1"/>
              </a:solidFill>
              <a:ea typeface="Segoe UI Black" panose="020B0A02040204020203" pitchFamily="34" charset="0"/>
            </a:endParaRPr>
          </a:p>
          <a:p>
            <a:pPr lvl="1">
              <a:buFont typeface="Arial" charset="0"/>
              <a:buChar char="•"/>
            </a:pPr>
            <a:r>
              <a:rPr lang="fr-FR" dirty="0">
                <a:solidFill>
                  <a:schemeClr val="tx1"/>
                </a:solidFill>
                <a:ea typeface="Segoe UI Black" panose="020B0A02040204020203" pitchFamily="34" charset="0"/>
              </a:rPr>
              <a:t>Test unitaire : PHP Unit </a:t>
            </a:r>
          </a:p>
          <a:p>
            <a:pPr lvl="1">
              <a:buFont typeface="Arial" charset="0"/>
              <a:buChar char="•"/>
            </a:pPr>
            <a:r>
              <a:rPr lang="fr-FR" dirty="0">
                <a:solidFill>
                  <a:schemeClr val="tx1"/>
                </a:solidFill>
                <a:ea typeface="Segoe UI Black" panose="020B0A02040204020203" pitchFamily="34" charset="0"/>
              </a:rPr>
              <a:t>Test code :  PHP Stan </a:t>
            </a:r>
            <a:r>
              <a:rPr lang="mr-IN" dirty="0">
                <a:solidFill>
                  <a:schemeClr val="tx1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–</a:t>
            </a:r>
            <a:r>
              <a:rPr lang="fr-FR" dirty="0">
                <a:solidFill>
                  <a:schemeClr val="tx1"/>
                </a:solidFill>
                <a:ea typeface="Segoe UI Black" panose="020B0A02040204020203" pitchFamily="34" charset="0"/>
              </a:rPr>
              <a:t> PHP CS Fixer</a:t>
            </a:r>
          </a:p>
          <a:p>
            <a:pPr lvl="1">
              <a:buFont typeface="Arial" charset="0"/>
              <a:buChar char="•"/>
            </a:pPr>
            <a:r>
              <a:rPr lang="fr-FR" dirty="0">
                <a:solidFill>
                  <a:schemeClr val="tx1"/>
                </a:solidFill>
                <a:ea typeface="Segoe UI Black" panose="020B0A02040204020203" pitchFamily="34" charset="0"/>
              </a:rPr>
              <a:t>Intégration continu : Travis</a:t>
            </a:r>
          </a:p>
          <a:p>
            <a:r>
              <a:rPr lang="fr-FR" dirty="0"/>
              <a:t>Axe d’amélioration :</a:t>
            </a:r>
          </a:p>
          <a:p>
            <a:pPr marL="742950" lvl="2" indent="-342900">
              <a:buSzPct val="120000"/>
              <a:buFont typeface="Arial" charset="0"/>
              <a:buChar char="•"/>
            </a:pPr>
            <a:r>
              <a:rPr lang="fr-FR" sz="2000" dirty="0">
                <a:solidFill>
                  <a:schemeClr val="tx1"/>
                </a:solidFill>
                <a:ea typeface="Segoe UI Black" panose="020B0A02040204020203" pitchFamily="34" charset="0"/>
              </a:rPr>
              <a:t>Authentification avec les réseaux sociaux </a:t>
            </a:r>
          </a:p>
          <a:p>
            <a:pPr marL="742950" lvl="2" indent="-342900">
              <a:buSzPct val="120000"/>
              <a:buFont typeface="Arial" charset="0"/>
              <a:buChar char="•"/>
            </a:pPr>
            <a:r>
              <a:rPr lang="fr-FR" sz="2000" dirty="0">
                <a:solidFill>
                  <a:schemeClr val="tx1"/>
                </a:solidFill>
                <a:ea typeface="Segoe UI Black" panose="020B0A02040204020203" pitchFamily="34" charset="0"/>
              </a:rPr>
              <a:t>Insérer un système de tchat entre les utilisateurs et les membres de </a:t>
            </a:r>
            <a:r>
              <a:rPr lang="fr-FR" sz="2000" dirty="0" err="1">
                <a:solidFill>
                  <a:schemeClr val="tx1"/>
                </a:solidFill>
                <a:ea typeface="Segoe UI Black" panose="020B0A02040204020203" pitchFamily="34" charset="0"/>
              </a:rPr>
              <a:t>DreamTeam</a:t>
            </a:r>
            <a:r>
              <a:rPr lang="fr-FR" sz="2000" dirty="0">
                <a:solidFill>
                  <a:schemeClr val="tx1"/>
                </a:solidFill>
                <a:ea typeface="Segoe UI Black" panose="020B0A02040204020203" pitchFamily="34" charset="0"/>
              </a:rPr>
              <a:t> </a:t>
            </a:r>
            <a:r>
              <a:rPr lang="fr-FR" sz="2000" dirty="0" err="1">
                <a:solidFill>
                  <a:schemeClr val="tx1"/>
                </a:solidFill>
                <a:ea typeface="Segoe UI Black" panose="020B0A02040204020203" pitchFamily="34" charset="0"/>
              </a:rPr>
              <a:t>Coworking</a:t>
            </a:r>
            <a:endParaRPr lang="fr-FR" sz="2000" dirty="0">
              <a:solidFill>
                <a:schemeClr val="tx1"/>
              </a:solidFill>
              <a:ea typeface="Segoe UI Black" panose="020B0A02040204020203" pitchFamily="34" charset="0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pc="-1" dirty="0">
                <a:solidFill>
                  <a:srgbClr val="FFFFFF"/>
                </a:solidFill>
                <a:latin typeface="Segoe UI Black"/>
                <a:ea typeface="DejaVu Sans"/>
              </a:rPr>
              <a:t>Bilan Brahim </a:t>
            </a:r>
            <a:r>
              <a:rPr lang="fr-FR" spc="-1" dirty="0" err="1">
                <a:solidFill>
                  <a:srgbClr val="FFFFFF"/>
                </a:solidFill>
                <a:latin typeface="Segoe UI Black"/>
                <a:ea typeface="DejaVu Sans"/>
              </a:rPr>
              <a:t>Louridi</a:t>
            </a:r>
            <a:endParaRPr lang="fr-FR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612223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Bilan humain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Ce que j’ai aimé :</a:t>
            </a:r>
          </a:p>
          <a:p>
            <a:pPr lvl="1"/>
            <a:r>
              <a:rPr lang="fr-FR" dirty="0"/>
              <a:t>Cohésion de groupe</a:t>
            </a:r>
          </a:p>
          <a:p>
            <a:pPr lvl="1"/>
            <a:r>
              <a:rPr lang="fr-FR" dirty="0"/>
              <a:t>Travaille en synergie </a:t>
            </a:r>
          </a:p>
          <a:p>
            <a:pPr lvl="1"/>
            <a:r>
              <a:rPr lang="fr-FR" dirty="0"/>
              <a:t>Apprentissage de l’autre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pc="-1" dirty="0">
                <a:solidFill>
                  <a:srgbClr val="FFFFFF"/>
                </a:solidFill>
                <a:latin typeface="Segoe UI Black"/>
                <a:ea typeface="DejaVu Sans"/>
              </a:rPr>
              <a:t>Bilan Brahim </a:t>
            </a:r>
            <a:r>
              <a:rPr lang="fr-FR" spc="-1" dirty="0" err="1">
                <a:solidFill>
                  <a:srgbClr val="FFFFFF"/>
                </a:solidFill>
                <a:latin typeface="Segoe UI Black"/>
                <a:ea typeface="DejaVu Sans"/>
              </a:rPr>
              <a:t>Louridi</a:t>
            </a:r>
            <a:endParaRPr lang="fr-FR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741553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Chapitre 7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5"/>
          </p:nvPr>
        </p:nvSpPr>
        <p:spPr>
          <a:xfrm>
            <a:off x="3183704" y="2770738"/>
            <a:ext cx="5436835" cy="1269460"/>
          </a:xfrm>
        </p:spPr>
        <p:txBody>
          <a:bodyPr/>
          <a:lstStyle/>
          <a:p>
            <a:r>
              <a:rPr lang="fr-FR" dirty="0"/>
              <a:t>Bilan</a:t>
            </a:r>
          </a:p>
          <a:p>
            <a:r>
              <a:rPr lang="fr-FR" dirty="0"/>
              <a:t>Frédéric </a:t>
            </a:r>
            <a:r>
              <a:rPr lang="fr-FR" dirty="0" err="1"/>
              <a:t>Delaval</a:t>
            </a:r>
            <a:r>
              <a:rPr lang="fr-FR" dirty="0"/>
              <a:t>-Dupuis</a:t>
            </a:r>
          </a:p>
        </p:txBody>
      </p:sp>
    </p:spTree>
    <p:extLst>
      <p:ext uri="{BB962C8B-B14F-4D97-AF65-F5344CB8AC3E}">
        <p14:creationId xmlns:p14="http://schemas.microsoft.com/office/powerpoint/2010/main" val="19995649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 dirty="0">
                <a:solidFill>
                  <a:srgbClr val="FFFFFF"/>
                </a:solidFill>
                <a:latin typeface="Segoe UI Black"/>
                <a:ea typeface="DejaVu Sans"/>
              </a:rPr>
              <a:t>Tâches réalisées</a:t>
            </a:r>
            <a:endParaRPr lang="fr-FR" sz="1500" b="0" strike="noStrike" spc="-1" dirty="0">
              <a:latin typeface="Arial"/>
            </a:endParaRPr>
          </a:p>
        </p:txBody>
      </p:sp>
      <p:sp>
        <p:nvSpPr>
          <p:cNvPr id="393" name="CustomShape 2"/>
          <p:cNvSpPr/>
          <p:nvPr/>
        </p:nvSpPr>
        <p:spPr>
          <a:xfrm>
            <a:off x="1087200" y="1694880"/>
            <a:ext cx="6974640" cy="2543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Modélisation du diagramme de classes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Participation à la création des User Stories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Wireframes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Gestion Agile (Trello, Kanban, sprints)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Versioning Git : pull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requests</a:t>
            </a: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 / merge /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build</a:t>
            </a: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 Travis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Revue de code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94" name="CustomShape 3"/>
          <p:cNvSpPr/>
          <p:nvPr/>
        </p:nvSpPr>
        <p:spPr>
          <a:xfrm>
            <a:off x="314280" y="116280"/>
            <a:ext cx="3018642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b="0" strike="noStrike" spc="-1" dirty="0">
                <a:solidFill>
                  <a:srgbClr val="FFFFFF"/>
                </a:solidFill>
                <a:latin typeface="Segoe UI Semilight"/>
                <a:ea typeface="DejaVu Sans"/>
              </a:rPr>
              <a:t>Bilan Frédéric </a:t>
            </a:r>
            <a:r>
              <a:rPr lang="fr-FR" sz="1600" b="0" strike="noStrike" spc="-1" dirty="0" err="1">
                <a:solidFill>
                  <a:srgbClr val="FFFFFF"/>
                </a:solidFill>
                <a:latin typeface="Segoe UI Semilight"/>
                <a:ea typeface="DejaVu Sans"/>
              </a:rPr>
              <a:t>Delaval</a:t>
            </a:r>
            <a:r>
              <a:rPr lang="fr-FR" sz="1600" b="0" strike="noStrike" spc="-1" dirty="0">
                <a:solidFill>
                  <a:srgbClr val="FFFFFF"/>
                </a:solidFill>
                <a:latin typeface="Segoe UI Semilight"/>
                <a:ea typeface="DejaVu Sans"/>
              </a:rPr>
              <a:t>-Dupuis</a:t>
            </a:r>
            <a:endParaRPr lang="fr-FR" sz="1600" b="0" strike="noStrike" spc="-1" dirty="0">
              <a:latin typeface="Arial"/>
            </a:endParaRPr>
          </a:p>
        </p:txBody>
      </p:sp>
      <p:sp>
        <p:nvSpPr>
          <p:cNvPr id="395" name="CustomShape 4"/>
          <p:cNvSpPr/>
          <p:nvPr/>
        </p:nvSpPr>
        <p:spPr>
          <a:xfrm>
            <a:off x="611640" y="1105200"/>
            <a:ext cx="35622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Gestion de projet</a:t>
            </a:r>
            <a:endParaRPr lang="fr-FR" sz="2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Contexte technique : </a:t>
            </a:r>
          </a:p>
          <a:p>
            <a:pPr lvl="1"/>
            <a:r>
              <a:rPr lang="fr-FR" dirty="0"/>
              <a:t>Réaliser un projet de qualité, testé et documenté.</a:t>
            </a:r>
          </a:p>
          <a:p>
            <a:pPr lvl="1"/>
            <a:r>
              <a:rPr lang="fr-FR" dirty="0"/>
              <a:t>Proposer une couverture unitaire et fonctionnelle à la réalisation.</a:t>
            </a:r>
          </a:p>
          <a:p>
            <a:pPr lvl="1"/>
            <a:r>
              <a:rPr lang="fr-FR" dirty="0"/>
              <a:t>Créer un diagramme UML afin de visualiser les modèles de l’application.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Présentation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31368069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 dirty="0">
                <a:solidFill>
                  <a:srgbClr val="FFFFFF"/>
                </a:solidFill>
                <a:latin typeface="Segoe UI Black"/>
                <a:ea typeface="DejaVu Sans"/>
              </a:rPr>
              <a:t>Tâches réalisées</a:t>
            </a:r>
            <a:endParaRPr lang="fr-FR" sz="1500" b="0" strike="noStrike" spc="-1" dirty="0">
              <a:latin typeface="Arial"/>
            </a:endParaRPr>
          </a:p>
        </p:txBody>
      </p:sp>
      <p:sp>
        <p:nvSpPr>
          <p:cNvPr id="397" name="CustomShape 2"/>
          <p:cNvSpPr/>
          <p:nvPr/>
        </p:nvSpPr>
        <p:spPr>
          <a:xfrm>
            <a:off x="1087200" y="1694880"/>
            <a:ext cx="6974640" cy="2543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Implémentation des entités (avec validation)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Implémentation des Events /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Subscribers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Implémentation du Service de notification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Intégration du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template</a:t>
            </a: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 Admin (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Webpack</a:t>
            </a: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 Encore custom)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98" name="CustomShape 3"/>
          <p:cNvSpPr/>
          <p:nvPr/>
        </p:nvSpPr>
        <p:spPr>
          <a:xfrm>
            <a:off x="314279" y="116280"/>
            <a:ext cx="2786729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Bilan Frédéric </a:t>
            </a:r>
            <a:r>
              <a:rPr lang="fr-FR" sz="1600" spc="-1" dirty="0" err="1">
                <a:solidFill>
                  <a:srgbClr val="FFFFFF"/>
                </a:solidFill>
                <a:latin typeface="Segoe UI Semilight"/>
                <a:ea typeface="DejaVu Sans"/>
              </a:rPr>
              <a:t>Delaval</a:t>
            </a: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-Dupuis</a:t>
            </a:r>
            <a:endParaRPr lang="fr-FR" sz="1600" spc="-1" dirty="0">
              <a:latin typeface="Arial"/>
            </a:endParaRPr>
          </a:p>
        </p:txBody>
      </p:sp>
      <p:sp>
        <p:nvSpPr>
          <p:cNvPr id="399" name="CustomShape 4"/>
          <p:cNvSpPr/>
          <p:nvPr/>
        </p:nvSpPr>
        <p:spPr>
          <a:xfrm>
            <a:off x="611640" y="1105200"/>
            <a:ext cx="35622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>
                <a:solidFill>
                  <a:srgbClr val="123A61"/>
                </a:solidFill>
                <a:latin typeface="Segoe UI Black"/>
                <a:ea typeface="DejaVu Sans"/>
              </a:rPr>
              <a:t>Développement</a:t>
            </a:r>
            <a:endParaRPr lang="fr-FR" sz="2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Tâches réalisées</a:t>
            </a:r>
            <a:endParaRPr lang="fr-FR" sz="1500" b="0" strike="noStrike" spc="-1">
              <a:latin typeface="Arial"/>
            </a:endParaRPr>
          </a:p>
        </p:txBody>
      </p:sp>
      <p:sp>
        <p:nvSpPr>
          <p:cNvPr id="401" name="CustomShape 2"/>
          <p:cNvSpPr/>
          <p:nvPr/>
        </p:nvSpPr>
        <p:spPr>
          <a:xfrm>
            <a:off x="1087200" y="1694880"/>
            <a:ext cx="7155652" cy="2543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Implémentation du process de Réservation de bout en bout :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864000" lvl="1" indent="-3218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fr-FR" sz="16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Routes, Controller, Managers, Services</a:t>
            </a:r>
            <a:endParaRPr lang="fr-FR" sz="1600" b="0" strike="noStrike" spc="-1" dirty="0">
              <a:latin typeface="Arial"/>
            </a:endParaRPr>
          </a:p>
          <a:p>
            <a:pPr marL="864000" lvl="1" indent="-3218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fr-FR" sz="16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Intégration HTML/CSS, Javascript (jQuery + librairie </a:t>
            </a:r>
            <a:r>
              <a:rPr lang="fr-FR" sz="16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FullCalendar</a:t>
            </a:r>
            <a:r>
              <a:rPr lang="fr-FR" sz="16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)</a:t>
            </a:r>
            <a:endParaRPr lang="fr-FR" sz="1600" b="0" strike="noStrike" spc="-1" dirty="0">
              <a:latin typeface="Arial"/>
            </a:endParaRPr>
          </a:p>
          <a:p>
            <a:pPr marL="864000" lvl="1" indent="-3218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fr-FR" sz="16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Tests unitaires</a:t>
            </a:r>
          </a:p>
          <a:p>
            <a:pPr marL="864000" lvl="1" indent="-321840"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fr-FR" sz="16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Test fonctionnel :</a:t>
            </a:r>
          </a:p>
          <a:p>
            <a:pPr marL="1321200" lvl="2" indent="-321840"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fr-FR" sz="1600" spc="-1" dirty="0">
                <a:solidFill>
                  <a:srgbClr val="000000"/>
                </a:solidFill>
                <a:latin typeface="Calibri"/>
                <a:ea typeface="DejaVu Sans"/>
              </a:rPr>
              <a:t>Permet de tester un scénario nominal du process de réservation, du point de vue du client</a:t>
            </a:r>
          </a:p>
          <a:p>
            <a:pPr marL="1321200" lvl="2" indent="-321840"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fr-FR" sz="1600" spc="-1" dirty="0">
                <a:solidFill>
                  <a:srgbClr val="000000"/>
                </a:solidFill>
                <a:latin typeface="Calibri"/>
                <a:ea typeface="DejaVu Sans"/>
                <a:cs typeface="Segoe UI Semilight" panose="020B0402040204020203" pitchFamily="34" charset="0"/>
              </a:rPr>
              <a:t>Vérifie que chaque étape, chaque vue se déroule dans les conditions normales d’utilisation</a:t>
            </a:r>
            <a:endParaRPr lang="fr-FR" sz="2000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864000" lvl="1" indent="-3218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endParaRPr lang="fr-FR" sz="1600" b="0" strike="noStrike" spc="-1" dirty="0">
              <a:latin typeface="Arial"/>
            </a:endParaRPr>
          </a:p>
        </p:txBody>
      </p:sp>
      <p:sp>
        <p:nvSpPr>
          <p:cNvPr id="402" name="CustomShape 3"/>
          <p:cNvSpPr/>
          <p:nvPr/>
        </p:nvSpPr>
        <p:spPr>
          <a:xfrm>
            <a:off x="314280" y="116280"/>
            <a:ext cx="2879494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Bilan Frédéric </a:t>
            </a:r>
            <a:r>
              <a:rPr lang="fr-FR" sz="1600" spc="-1" dirty="0" err="1">
                <a:solidFill>
                  <a:srgbClr val="FFFFFF"/>
                </a:solidFill>
                <a:latin typeface="Segoe UI Semilight"/>
                <a:ea typeface="DejaVu Sans"/>
              </a:rPr>
              <a:t>Delaval</a:t>
            </a: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-Dupuis</a:t>
            </a:r>
            <a:endParaRPr lang="fr-FR" sz="1600" spc="-1" dirty="0">
              <a:latin typeface="Arial"/>
            </a:endParaRPr>
          </a:p>
        </p:txBody>
      </p:sp>
      <p:sp>
        <p:nvSpPr>
          <p:cNvPr id="403" name="CustomShape 4"/>
          <p:cNvSpPr/>
          <p:nvPr/>
        </p:nvSpPr>
        <p:spPr>
          <a:xfrm>
            <a:off x="611640" y="1105200"/>
            <a:ext cx="35622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Développement</a:t>
            </a:r>
            <a:endParaRPr lang="fr-FR" sz="2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CustomShape 1"/>
          <p:cNvSpPr/>
          <p:nvPr/>
        </p:nvSpPr>
        <p:spPr>
          <a:xfrm>
            <a:off x="1792440" y="4565880"/>
            <a:ext cx="5483880" cy="42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fr-FR" sz="2600" b="1" strike="noStrike" spc="-1">
                <a:solidFill>
                  <a:srgbClr val="123A61"/>
                </a:solidFill>
                <a:latin typeface="Segoe UI Black"/>
                <a:ea typeface="Segoe UI Black"/>
              </a:rPr>
              <a:t>Test fonctionnel</a:t>
            </a:r>
            <a:endParaRPr lang="fr-FR" sz="2600" b="0" strike="noStrike" spc="-1">
              <a:latin typeface="Arial"/>
            </a:endParaRPr>
          </a:p>
        </p:txBody>
      </p:sp>
      <p:sp>
        <p:nvSpPr>
          <p:cNvPr id="409" name="CustomShape 2"/>
          <p:cNvSpPr/>
          <p:nvPr/>
        </p:nvSpPr>
        <p:spPr>
          <a:xfrm>
            <a:off x="317520" y="129600"/>
            <a:ext cx="227088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0" name="CustomShape 3"/>
          <p:cNvSpPr/>
          <p:nvPr/>
        </p:nvSpPr>
        <p:spPr>
          <a:xfrm>
            <a:off x="314279" y="114840"/>
            <a:ext cx="2634329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Bilan Frédéric </a:t>
            </a:r>
            <a:r>
              <a:rPr lang="fr-FR" sz="1600" spc="-1" dirty="0" err="1">
                <a:solidFill>
                  <a:srgbClr val="FFFFFF"/>
                </a:solidFill>
                <a:latin typeface="Segoe UI Semilight"/>
                <a:ea typeface="DejaVu Sans"/>
              </a:rPr>
              <a:t>Delaval</a:t>
            </a: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-Dupuis</a:t>
            </a:r>
            <a:endParaRPr lang="fr-FR" sz="1600" spc="-1" dirty="0">
              <a:latin typeface="Arial"/>
            </a:endParaRPr>
          </a:p>
        </p:txBody>
      </p:sp>
      <p:sp>
        <p:nvSpPr>
          <p:cNvPr id="411" name="CustomShape 4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Exemples</a:t>
            </a:r>
            <a:endParaRPr lang="fr-FR" sz="1500" b="0" strike="noStrike" spc="-1">
              <a:latin typeface="Arial"/>
            </a:endParaRPr>
          </a:p>
        </p:txBody>
      </p:sp>
      <p:pic>
        <p:nvPicPr>
          <p:cNvPr id="412" name="Image 411"/>
          <p:cNvPicPr/>
          <p:nvPr/>
        </p:nvPicPr>
        <p:blipFill>
          <a:blip r:embed="rId2"/>
          <a:stretch/>
        </p:blipFill>
        <p:spPr>
          <a:xfrm>
            <a:off x="452160" y="1492200"/>
            <a:ext cx="8237880" cy="2158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CustomShape 1"/>
          <p:cNvSpPr/>
          <p:nvPr/>
        </p:nvSpPr>
        <p:spPr>
          <a:xfrm>
            <a:off x="1792440" y="4565880"/>
            <a:ext cx="5483880" cy="42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fr-FR" sz="2600" b="1" strike="noStrike" spc="-1">
                <a:solidFill>
                  <a:srgbClr val="123A61"/>
                </a:solidFill>
                <a:latin typeface="Segoe UI Black"/>
                <a:ea typeface="Segoe UI Black"/>
              </a:rPr>
              <a:t>Test fonctionnel</a:t>
            </a:r>
            <a:endParaRPr lang="fr-FR" sz="2600" b="0" strike="noStrike" spc="-1">
              <a:latin typeface="Arial"/>
            </a:endParaRPr>
          </a:p>
        </p:txBody>
      </p:sp>
      <p:sp>
        <p:nvSpPr>
          <p:cNvPr id="414" name="CustomShape 2"/>
          <p:cNvSpPr/>
          <p:nvPr/>
        </p:nvSpPr>
        <p:spPr>
          <a:xfrm>
            <a:off x="317520" y="129600"/>
            <a:ext cx="227088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5" name="CustomShape 3"/>
          <p:cNvSpPr/>
          <p:nvPr/>
        </p:nvSpPr>
        <p:spPr>
          <a:xfrm>
            <a:off x="314279" y="114840"/>
            <a:ext cx="2647581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Bilan Frédéric </a:t>
            </a:r>
            <a:r>
              <a:rPr lang="fr-FR" sz="1600" spc="-1" dirty="0" err="1">
                <a:solidFill>
                  <a:srgbClr val="FFFFFF"/>
                </a:solidFill>
                <a:latin typeface="Segoe UI Semilight"/>
                <a:ea typeface="DejaVu Sans"/>
              </a:rPr>
              <a:t>Delaval</a:t>
            </a: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-Dupuis</a:t>
            </a:r>
            <a:endParaRPr lang="fr-FR" sz="1600" spc="-1" dirty="0">
              <a:latin typeface="Arial"/>
            </a:endParaRPr>
          </a:p>
        </p:txBody>
      </p:sp>
      <p:sp>
        <p:nvSpPr>
          <p:cNvPr id="416" name="CustomShape 4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Exemples</a:t>
            </a:r>
            <a:endParaRPr lang="fr-FR" sz="1500" b="0" strike="noStrike" spc="-1">
              <a:latin typeface="Arial"/>
            </a:endParaRPr>
          </a:p>
        </p:txBody>
      </p:sp>
      <p:pic>
        <p:nvPicPr>
          <p:cNvPr id="417" name="Image 416"/>
          <p:cNvPicPr/>
          <p:nvPr/>
        </p:nvPicPr>
        <p:blipFill>
          <a:blip r:embed="rId2"/>
          <a:stretch/>
        </p:blipFill>
        <p:spPr>
          <a:xfrm>
            <a:off x="1647000" y="864000"/>
            <a:ext cx="5848200" cy="3670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CustomShape 1"/>
          <p:cNvSpPr/>
          <p:nvPr/>
        </p:nvSpPr>
        <p:spPr>
          <a:xfrm>
            <a:off x="1792440" y="4565880"/>
            <a:ext cx="5483880" cy="42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fr-FR" sz="2600" b="1" strike="noStrike" spc="-1" dirty="0">
                <a:solidFill>
                  <a:srgbClr val="123A61"/>
                </a:solidFill>
                <a:latin typeface="Segoe UI Black"/>
                <a:ea typeface="Segoe UI Black"/>
              </a:rPr>
              <a:t>Test fonctionnel</a:t>
            </a:r>
            <a:endParaRPr lang="fr-FR" sz="2600" b="0" strike="noStrike" spc="-1" dirty="0">
              <a:latin typeface="Arial"/>
            </a:endParaRPr>
          </a:p>
        </p:txBody>
      </p:sp>
      <p:sp>
        <p:nvSpPr>
          <p:cNvPr id="419" name="CustomShape 2"/>
          <p:cNvSpPr/>
          <p:nvPr/>
        </p:nvSpPr>
        <p:spPr>
          <a:xfrm>
            <a:off x="317520" y="129600"/>
            <a:ext cx="227088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0" name="CustomShape 3"/>
          <p:cNvSpPr/>
          <p:nvPr/>
        </p:nvSpPr>
        <p:spPr>
          <a:xfrm>
            <a:off x="314279" y="114840"/>
            <a:ext cx="2786729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Bilan Frédéric </a:t>
            </a:r>
            <a:r>
              <a:rPr lang="fr-FR" sz="1600" spc="-1" dirty="0" err="1">
                <a:solidFill>
                  <a:srgbClr val="FFFFFF"/>
                </a:solidFill>
                <a:latin typeface="Segoe UI Semilight"/>
                <a:ea typeface="DejaVu Sans"/>
              </a:rPr>
              <a:t>Delaval</a:t>
            </a: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-Dupuis</a:t>
            </a:r>
            <a:endParaRPr lang="fr-FR" sz="1600" spc="-1" dirty="0">
              <a:latin typeface="Arial"/>
            </a:endParaRPr>
          </a:p>
        </p:txBody>
      </p:sp>
      <p:sp>
        <p:nvSpPr>
          <p:cNvPr id="421" name="CustomShape 4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Exemples</a:t>
            </a:r>
            <a:endParaRPr lang="fr-FR" sz="1500" b="0" strike="noStrike" spc="-1">
              <a:latin typeface="Arial"/>
            </a:endParaRPr>
          </a:p>
        </p:txBody>
      </p:sp>
      <p:pic>
        <p:nvPicPr>
          <p:cNvPr id="422" name="Image 421"/>
          <p:cNvPicPr/>
          <p:nvPr/>
        </p:nvPicPr>
        <p:blipFill>
          <a:blip r:embed="rId2"/>
          <a:stretch/>
        </p:blipFill>
        <p:spPr>
          <a:xfrm>
            <a:off x="1242000" y="832320"/>
            <a:ext cx="6658560" cy="3701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CustomShape 1"/>
          <p:cNvSpPr/>
          <p:nvPr/>
        </p:nvSpPr>
        <p:spPr>
          <a:xfrm>
            <a:off x="1792440" y="4565880"/>
            <a:ext cx="5483880" cy="42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fr-FR" sz="2600" b="1" strike="noStrike" spc="-1">
                <a:solidFill>
                  <a:srgbClr val="123A61"/>
                </a:solidFill>
                <a:latin typeface="Segoe UI Black"/>
                <a:ea typeface="Segoe UI Black"/>
              </a:rPr>
              <a:t>Test fonctionnel</a:t>
            </a:r>
            <a:endParaRPr lang="fr-FR" sz="2600" b="0" strike="noStrike" spc="-1">
              <a:latin typeface="Arial"/>
            </a:endParaRPr>
          </a:p>
        </p:txBody>
      </p:sp>
      <p:sp>
        <p:nvSpPr>
          <p:cNvPr id="424" name="CustomShape 2"/>
          <p:cNvSpPr/>
          <p:nvPr/>
        </p:nvSpPr>
        <p:spPr>
          <a:xfrm>
            <a:off x="317520" y="129600"/>
            <a:ext cx="227088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5" name="CustomShape 3"/>
          <p:cNvSpPr/>
          <p:nvPr/>
        </p:nvSpPr>
        <p:spPr>
          <a:xfrm>
            <a:off x="314279" y="114840"/>
            <a:ext cx="2667459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Bilan Frédéric </a:t>
            </a:r>
            <a:r>
              <a:rPr lang="fr-FR" sz="1600" spc="-1" dirty="0" err="1">
                <a:solidFill>
                  <a:srgbClr val="FFFFFF"/>
                </a:solidFill>
                <a:latin typeface="Segoe UI Semilight"/>
                <a:ea typeface="DejaVu Sans"/>
              </a:rPr>
              <a:t>Delaval</a:t>
            </a: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-Dupuis</a:t>
            </a:r>
            <a:endParaRPr lang="fr-FR" sz="1600" spc="-1" dirty="0">
              <a:latin typeface="Arial"/>
            </a:endParaRPr>
          </a:p>
        </p:txBody>
      </p:sp>
      <p:sp>
        <p:nvSpPr>
          <p:cNvPr id="426" name="CustomShape 4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Exemples</a:t>
            </a:r>
            <a:endParaRPr lang="fr-FR" sz="1500" b="0" strike="noStrike" spc="-1">
              <a:latin typeface="Arial"/>
            </a:endParaRPr>
          </a:p>
        </p:txBody>
      </p:sp>
      <p:pic>
        <p:nvPicPr>
          <p:cNvPr id="427" name="Image 426"/>
          <p:cNvPicPr/>
          <p:nvPr/>
        </p:nvPicPr>
        <p:blipFill>
          <a:blip r:embed="rId2"/>
          <a:stretch/>
        </p:blipFill>
        <p:spPr>
          <a:xfrm>
            <a:off x="670680" y="936000"/>
            <a:ext cx="7801200" cy="3454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386540801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Bilan technique</a:t>
            </a:r>
            <a:endParaRPr lang="fr-FR" sz="1500" b="0" strike="noStrike" spc="-1">
              <a:latin typeface="Arial"/>
            </a:endParaRPr>
          </a:p>
        </p:txBody>
      </p:sp>
      <p:sp>
        <p:nvSpPr>
          <p:cNvPr id="436" name="CustomShape 2"/>
          <p:cNvSpPr/>
          <p:nvPr/>
        </p:nvSpPr>
        <p:spPr>
          <a:xfrm>
            <a:off x="1087200" y="1694880"/>
            <a:ext cx="6974640" cy="312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Application des solides connaissances sur Symfony reçues lors de la formation</a:t>
            </a:r>
            <a:endParaRPr lang="fr-FR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Acquisition d’une méthodologie professionnelle (Gestion de projet, tests unitaires et fonctionnels)</a:t>
            </a:r>
            <a:endParaRPr lang="fr-FR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Aperçu du potentiel d’API Platform</a:t>
            </a:r>
            <a:endParaRPr lang="fr-FR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37" name="CustomShape 3"/>
          <p:cNvSpPr/>
          <p:nvPr/>
        </p:nvSpPr>
        <p:spPr>
          <a:xfrm>
            <a:off x="314279" y="116280"/>
            <a:ext cx="2634329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Bilan Frédéric </a:t>
            </a:r>
            <a:r>
              <a:rPr lang="fr-FR" sz="1600" spc="-1" dirty="0" err="1">
                <a:solidFill>
                  <a:srgbClr val="FFFFFF"/>
                </a:solidFill>
                <a:latin typeface="Segoe UI Semilight"/>
                <a:ea typeface="DejaVu Sans"/>
              </a:rPr>
              <a:t>Delaval</a:t>
            </a: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-Dupuis</a:t>
            </a:r>
            <a:endParaRPr lang="fr-FR" sz="1600" spc="-1" dirty="0">
              <a:latin typeface="Arial"/>
            </a:endParaRPr>
          </a:p>
        </p:txBody>
      </p:sp>
      <p:sp>
        <p:nvSpPr>
          <p:cNvPr id="438" name="CustomShape 4"/>
          <p:cNvSpPr/>
          <p:nvPr/>
        </p:nvSpPr>
        <p:spPr>
          <a:xfrm>
            <a:off x="611640" y="1105200"/>
            <a:ext cx="35622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Bilan technique</a:t>
            </a:r>
            <a:endParaRPr lang="fr-FR" sz="2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 dirty="0">
                <a:solidFill>
                  <a:srgbClr val="FFFFFF"/>
                </a:solidFill>
                <a:latin typeface="Segoe UI Black"/>
                <a:ea typeface="DejaVu Sans"/>
              </a:rPr>
              <a:t>Bilan technique</a:t>
            </a:r>
            <a:endParaRPr lang="fr-FR" sz="1500" b="0" strike="noStrike" spc="-1" dirty="0">
              <a:latin typeface="Arial"/>
            </a:endParaRPr>
          </a:p>
        </p:txBody>
      </p:sp>
      <p:sp>
        <p:nvSpPr>
          <p:cNvPr id="440" name="CustomShape 2"/>
          <p:cNvSpPr/>
          <p:nvPr/>
        </p:nvSpPr>
        <p:spPr>
          <a:xfrm>
            <a:off x="1087200" y="1694880"/>
            <a:ext cx="6974640" cy="312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Utilisation poussée de Git en équipe projet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Configuration et utilisation d’outils à portée professionnelle (Travis, PHP-CS-Fixer,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PHPStan</a:t>
            </a: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, etc.)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Appréciation des postes de chef de projet / lead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developer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41" name="CustomShape 3"/>
          <p:cNvSpPr/>
          <p:nvPr/>
        </p:nvSpPr>
        <p:spPr>
          <a:xfrm>
            <a:off x="314280" y="116280"/>
            <a:ext cx="2720468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Bilan Frédéric </a:t>
            </a:r>
            <a:r>
              <a:rPr lang="fr-FR" sz="1600" spc="-1" dirty="0" err="1">
                <a:solidFill>
                  <a:srgbClr val="FFFFFF"/>
                </a:solidFill>
                <a:latin typeface="Segoe UI Semilight"/>
                <a:ea typeface="DejaVu Sans"/>
              </a:rPr>
              <a:t>Delaval</a:t>
            </a: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-Dupuis</a:t>
            </a:r>
            <a:endParaRPr lang="fr-FR" sz="1600" spc="-1" dirty="0">
              <a:latin typeface="Arial"/>
            </a:endParaRPr>
          </a:p>
        </p:txBody>
      </p:sp>
      <p:sp>
        <p:nvSpPr>
          <p:cNvPr id="442" name="CustomShape 4"/>
          <p:cNvSpPr/>
          <p:nvPr/>
        </p:nvSpPr>
        <p:spPr>
          <a:xfrm>
            <a:off x="611640" y="1105200"/>
            <a:ext cx="35622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Bilan technique</a:t>
            </a:r>
            <a:endParaRPr lang="fr-FR" sz="2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Bilan technique</a:t>
            </a:r>
            <a:endParaRPr lang="fr-FR" sz="1500" b="0" strike="noStrike" spc="-1">
              <a:latin typeface="Arial"/>
            </a:endParaRPr>
          </a:p>
        </p:txBody>
      </p:sp>
      <p:sp>
        <p:nvSpPr>
          <p:cNvPr id="444" name="CustomShape 2"/>
          <p:cNvSpPr/>
          <p:nvPr/>
        </p:nvSpPr>
        <p:spPr>
          <a:xfrm>
            <a:off x="1087200" y="1694880"/>
            <a:ext cx="6974640" cy="312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Gestion du temps</a:t>
            </a:r>
            <a:endParaRPr lang="fr-FR" sz="2000" b="0" strike="noStrike" spc="-1" dirty="0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Meilleure couverture de tests</a:t>
            </a:r>
            <a:endParaRPr lang="fr-FR" sz="2000" b="0" strike="noStrike" spc="-1" dirty="0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Passer l’application en pure API back avec un front JavaScript</a:t>
            </a:r>
            <a:endParaRPr lang="fr-FR" sz="2000" b="0" strike="noStrike" spc="-1" dirty="0">
              <a:latin typeface="Arial"/>
            </a:endParaRPr>
          </a:p>
        </p:txBody>
      </p:sp>
      <p:sp>
        <p:nvSpPr>
          <p:cNvPr id="445" name="CustomShape 3"/>
          <p:cNvSpPr/>
          <p:nvPr/>
        </p:nvSpPr>
        <p:spPr>
          <a:xfrm>
            <a:off x="314279" y="116280"/>
            <a:ext cx="2680711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Bilan Frédéric </a:t>
            </a:r>
            <a:r>
              <a:rPr lang="fr-FR" sz="1600" spc="-1" dirty="0" err="1">
                <a:solidFill>
                  <a:srgbClr val="FFFFFF"/>
                </a:solidFill>
                <a:latin typeface="Segoe UI Semilight"/>
                <a:ea typeface="DejaVu Sans"/>
              </a:rPr>
              <a:t>Delaval</a:t>
            </a: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-Dupuis</a:t>
            </a:r>
            <a:endParaRPr lang="fr-FR" sz="1600" spc="-1" dirty="0">
              <a:latin typeface="Arial"/>
            </a:endParaRPr>
          </a:p>
        </p:txBody>
      </p:sp>
      <p:sp>
        <p:nvSpPr>
          <p:cNvPr id="446" name="CustomShape 4"/>
          <p:cNvSpPr/>
          <p:nvPr/>
        </p:nvSpPr>
        <p:spPr>
          <a:xfrm>
            <a:off x="611640" y="1105200"/>
            <a:ext cx="43560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Axes d’amélioration</a:t>
            </a:r>
            <a:endParaRPr lang="fr-FR" sz="2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Stack technique : </a:t>
            </a:r>
          </a:p>
          <a:p>
            <a:pPr lvl="1"/>
            <a:r>
              <a:rPr lang="fr-FR" dirty="0"/>
              <a:t>PHP 7.2</a:t>
            </a:r>
          </a:p>
          <a:p>
            <a:pPr lvl="1"/>
            <a:r>
              <a:rPr lang="fr-FR" dirty="0"/>
              <a:t>Symfony 4.1 + </a:t>
            </a:r>
            <a:r>
              <a:rPr lang="fr-FR" dirty="0" err="1"/>
              <a:t>Webpack</a:t>
            </a:r>
            <a:r>
              <a:rPr lang="fr-FR" dirty="0"/>
              <a:t> Encore</a:t>
            </a:r>
          </a:p>
          <a:p>
            <a:pPr lvl="1"/>
            <a:r>
              <a:rPr lang="fr-FR" dirty="0"/>
              <a:t>Outils :</a:t>
            </a:r>
          </a:p>
          <a:p>
            <a:pPr lvl="2"/>
            <a:r>
              <a:rPr lang="fr-FR" dirty="0" err="1"/>
              <a:t>PHPStan</a:t>
            </a:r>
            <a:endParaRPr lang="fr-FR" dirty="0"/>
          </a:p>
          <a:p>
            <a:pPr lvl="2"/>
            <a:r>
              <a:rPr lang="fr-FR" dirty="0"/>
              <a:t>PHP-CS-Fixer</a:t>
            </a:r>
          </a:p>
          <a:p>
            <a:pPr lvl="2"/>
            <a:r>
              <a:rPr lang="fr-FR" dirty="0" err="1"/>
              <a:t>PHPUnit</a:t>
            </a:r>
            <a:endParaRPr lang="fr-FR" dirty="0"/>
          </a:p>
          <a:p>
            <a:pPr lvl="2"/>
            <a:r>
              <a:rPr lang="fr-FR" dirty="0"/>
              <a:t>API-</a:t>
            </a:r>
            <a:r>
              <a:rPr lang="fr-FR" dirty="0" err="1"/>
              <a:t>Plateform</a:t>
            </a:r>
            <a:r>
              <a:rPr lang="fr-FR" dirty="0"/>
              <a:t> + JWT </a:t>
            </a:r>
          </a:p>
          <a:p>
            <a:pPr marL="914400" lvl="2" indent="0">
              <a:buNone/>
            </a:pP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Présentation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200745712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Conclusion</a:t>
            </a:r>
            <a:endParaRPr lang="fr-FR" sz="1500" b="0" strike="noStrike" spc="-1">
              <a:latin typeface="Arial"/>
            </a:endParaRPr>
          </a:p>
        </p:txBody>
      </p:sp>
      <p:sp>
        <p:nvSpPr>
          <p:cNvPr id="448" name="CustomShape 2"/>
          <p:cNvSpPr/>
          <p:nvPr/>
        </p:nvSpPr>
        <p:spPr>
          <a:xfrm>
            <a:off x="1087200" y="1694880"/>
            <a:ext cx="6974640" cy="312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Pair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programming</a:t>
            </a:r>
            <a:endParaRPr lang="fr-FR" sz="2000" b="0" strike="noStrike" spc="-1" dirty="0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Echanges entre groupes</a:t>
            </a:r>
            <a:endParaRPr lang="fr-FR" sz="2000" b="0" strike="noStrike" spc="-1" dirty="0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Gestion des difficultés</a:t>
            </a:r>
            <a:endParaRPr lang="fr-FR" sz="2000" b="0" strike="noStrike" spc="-1" dirty="0">
              <a:latin typeface="Arial"/>
            </a:endParaRPr>
          </a:p>
        </p:txBody>
      </p:sp>
      <p:sp>
        <p:nvSpPr>
          <p:cNvPr id="449" name="CustomShape 3"/>
          <p:cNvSpPr/>
          <p:nvPr/>
        </p:nvSpPr>
        <p:spPr>
          <a:xfrm>
            <a:off x="314279" y="116280"/>
            <a:ext cx="2621077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Bilan Frédéric </a:t>
            </a:r>
            <a:r>
              <a:rPr lang="fr-FR" sz="1600" spc="-1" dirty="0" err="1">
                <a:solidFill>
                  <a:srgbClr val="FFFFFF"/>
                </a:solidFill>
                <a:latin typeface="Segoe UI Semilight"/>
                <a:ea typeface="DejaVu Sans"/>
              </a:rPr>
              <a:t>Delaval</a:t>
            </a: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-Dupuis</a:t>
            </a:r>
            <a:endParaRPr lang="fr-FR" sz="1600" spc="-1" dirty="0">
              <a:latin typeface="Arial"/>
            </a:endParaRPr>
          </a:p>
        </p:txBody>
      </p:sp>
      <p:sp>
        <p:nvSpPr>
          <p:cNvPr id="450" name="CustomShape 4"/>
          <p:cNvSpPr/>
          <p:nvPr/>
        </p:nvSpPr>
        <p:spPr>
          <a:xfrm>
            <a:off x="611640" y="1105200"/>
            <a:ext cx="35622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Bilan personnel</a:t>
            </a:r>
            <a:endParaRPr lang="fr-FR" sz="2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Bilan</a:t>
            </a:r>
          </a:p>
          <a:p>
            <a:r>
              <a:rPr lang="fr-FR" dirty="0"/>
              <a:t>Alexandre Canivez</a:t>
            </a:r>
          </a:p>
        </p:txBody>
      </p:sp>
    </p:spTree>
    <p:extLst>
      <p:ext uri="{BB962C8B-B14F-4D97-AF65-F5344CB8AC3E}">
        <p14:creationId xmlns:p14="http://schemas.microsoft.com/office/powerpoint/2010/main" val="300663689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Couverture technique : 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Des tâches aussi diverses que variées !</a:t>
            </a:r>
          </a:p>
          <a:p>
            <a:pPr lvl="2"/>
            <a:r>
              <a:rPr lang="fr-FR" dirty="0"/>
              <a:t>Choix du thème front et intégration avec </a:t>
            </a:r>
            <a:r>
              <a:rPr lang="fr-FR" dirty="0" err="1"/>
              <a:t>twig</a:t>
            </a:r>
            <a:r>
              <a:rPr lang="fr-FR" dirty="0"/>
              <a:t> + Page d’accueil</a:t>
            </a:r>
          </a:p>
          <a:p>
            <a:pPr lvl="2"/>
            <a:r>
              <a:rPr lang="fr-FR" dirty="0"/>
              <a:t>Gestion des pièces et type de pièce dans l’administration</a:t>
            </a:r>
          </a:p>
          <a:p>
            <a:pPr lvl="2"/>
            <a:r>
              <a:rPr lang="fr-FR" dirty="0"/>
              <a:t>Implémentation de Travis CI, </a:t>
            </a:r>
            <a:r>
              <a:rPr lang="fr-FR" dirty="0" err="1"/>
              <a:t>PHPStan</a:t>
            </a:r>
            <a:r>
              <a:rPr lang="fr-FR" dirty="0"/>
              <a:t>, PHP-CS-FIXER</a:t>
            </a:r>
          </a:p>
          <a:p>
            <a:pPr lvl="2"/>
            <a:r>
              <a:rPr lang="fr-FR" dirty="0"/>
              <a:t>Implémentation d’une API avec API-</a:t>
            </a:r>
            <a:r>
              <a:rPr lang="fr-FR" dirty="0" err="1"/>
              <a:t>Plateform</a:t>
            </a:r>
            <a:r>
              <a:rPr lang="fr-FR" dirty="0"/>
              <a:t> + JWT</a:t>
            </a:r>
          </a:p>
          <a:p>
            <a:pPr lvl="2"/>
            <a:r>
              <a:rPr lang="fr-FR" dirty="0"/>
              <a:t>Implémentation du système de facturation + Création de facture en PDF</a:t>
            </a:r>
          </a:p>
          <a:p>
            <a:pPr lvl="2"/>
            <a:r>
              <a:rPr lang="fr-FR" dirty="0"/>
              <a:t>Test unitaire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</p:spTree>
    <p:extLst>
      <p:ext uri="{BB962C8B-B14F-4D97-AF65-F5344CB8AC3E}">
        <p14:creationId xmlns:p14="http://schemas.microsoft.com/office/powerpoint/2010/main" val="371533695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6135" y="1146119"/>
            <a:ext cx="7887629" cy="3394472"/>
          </a:xfrm>
        </p:spPr>
        <p:txBody>
          <a:bodyPr/>
          <a:lstStyle/>
          <a:p>
            <a:r>
              <a:rPr lang="fr-FR" dirty="0"/>
              <a:t>Couverture technique : </a:t>
            </a:r>
          </a:p>
          <a:p>
            <a:pPr lvl="1"/>
            <a:r>
              <a:rPr lang="fr-FR" dirty="0"/>
              <a:t>Aide à la création de user stories</a:t>
            </a:r>
          </a:p>
          <a:p>
            <a:pPr lvl="1"/>
            <a:r>
              <a:rPr lang="fr-FR" dirty="0"/>
              <a:t>Gestion de projet (Trello, Kanban, préparation des sprints)</a:t>
            </a:r>
          </a:p>
          <a:p>
            <a:pPr lvl="1"/>
            <a:r>
              <a:rPr lang="fr-FR" dirty="0"/>
              <a:t>La gestion humaine et le partage de tâches</a:t>
            </a:r>
          </a:p>
          <a:p>
            <a:pPr lvl="1"/>
            <a:r>
              <a:rPr lang="fr-FR" dirty="0"/>
              <a:t>Revue de code</a:t>
            </a:r>
          </a:p>
          <a:p>
            <a:pPr lvl="1"/>
            <a:r>
              <a:rPr lang="fr-FR" dirty="0"/>
              <a:t>Versioning avec GIT / Pull </a:t>
            </a:r>
            <a:r>
              <a:rPr lang="fr-FR" dirty="0" err="1"/>
              <a:t>request</a:t>
            </a:r>
            <a:r>
              <a:rPr lang="fr-FR" dirty="0"/>
              <a:t> / Merge</a:t>
            </a:r>
          </a:p>
          <a:p>
            <a:pPr marL="457200" lvl="1" indent="0">
              <a:buNone/>
            </a:pP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</p:spTree>
    <p:extLst>
      <p:ext uri="{BB962C8B-B14F-4D97-AF65-F5344CB8AC3E}">
        <p14:creationId xmlns:p14="http://schemas.microsoft.com/office/powerpoint/2010/main" val="211603255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Couverture technique : 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La découverte du Pair </a:t>
            </a:r>
            <a:r>
              <a:rPr lang="fr-FR" dirty="0" err="1">
                <a:solidFill>
                  <a:schemeClr val="tx1"/>
                </a:solidFill>
              </a:rPr>
              <a:t>programming</a:t>
            </a:r>
            <a:r>
              <a:rPr lang="fr-FR" dirty="0">
                <a:solidFill>
                  <a:schemeClr val="tx1"/>
                </a:solidFill>
              </a:rPr>
              <a:t> !</a:t>
            </a:r>
          </a:p>
          <a:p>
            <a:pPr lvl="2"/>
            <a:r>
              <a:rPr lang="fr-FR" dirty="0">
                <a:solidFill>
                  <a:schemeClr val="tx1"/>
                </a:solidFill>
              </a:rPr>
              <a:t>Support technique JS / CSS / HTML sur la partie Réservation</a:t>
            </a:r>
          </a:p>
          <a:p>
            <a:pPr lvl="2"/>
            <a:r>
              <a:rPr lang="fr-FR" dirty="0">
                <a:solidFill>
                  <a:schemeClr val="tx1"/>
                </a:solidFill>
              </a:rPr>
              <a:t>Mise en place d’un process qualité</a:t>
            </a:r>
          </a:p>
          <a:p>
            <a:pPr lvl="3"/>
            <a:r>
              <a:rPr lang="fr-FR" dirty="0"/>
              <a:t>Configuration de </a:t>
            </a:r>
            <a:r>
              <a:rPr lang="fr-FR" dirty="0" err="1"/>
              <a:t>PHPStorm</a:t>
            </a:r>
            <a:r>
              <a:rPr lang="fr-FR" dirty="0"/>
              <a:t> (</a:t>
            </a:r>
            <a:r>
              <a:rPr lang="fr-FR" dirty="0" err="1"/>
              <a:t>PHPMetrics</a:t>
            </a:r>
            <a:r>
              <a:rPr lang="fr-FR" dirty="0"/>
              <a:t>, </a:t>
            </a:r>
            <a:r>
              <a:rPr lang="fr-FR" dirty="0" err="1"/>
              <a:t>PHPStan</a:t>
            </a:r>
            <a:r>
              <a:rPr lang="fr-FR" dirty="0"/>
              <a:t>, PHP-CS-FIXER, </a:t>
            </a:r>
            <a:r>
              <a:rPr lang="fr-FR" dirty="0" err="1"/>
              <a:t>PHPUnit</a:t>
            </a:r>
            <a:r>
              <a:rPr lang="fr-FR" dirty="0"/>
              <a:t>)</a:t>
            </a:r>
          </a:p>
          <a:p>
            <a:pPr lvl="3"/>
            <a:r>
              <a:rPr lang="fr-FR" dirty="0">
                <a:solidFill>
                  <a:schemeClr val="tx1"/>
                </a:solidFill>
              </a:rPr>
              <a:t>Liste des commandes de tout les outils avant de faire un commit</a:t>
            </a:r>
            <a:endParaRPr lang="fr-FR" dirty="0"/>
          </a:p>
          <a:p>
            <a:pPr lvl="3"/>
            <a:r>
              <a:rPr lang="fr-FR" dirty="0">
                <a:solidFill>
                  <a:schemeClr val="tx1"/>
                </a:solidFill>
              </a:rPr>
              <a:t>Amélioration des configurations </a:t>
            </a:r>
            <a:r>
              <a:rPr lang="fr-FR" dirty="0" err="1">
                <a:solidFill>
                  <a:schemeClr val="tx1"/>
                </a:solidFill>
              </a:rPr>
              <a:t>PHPStan</a:t>
            </a:r>
            <a:r>
              <a:rPr lang="fr-FR" dirty="0">
                <a:solidFill>
                  <a:schemeClr val="tx1"/>
                </a:solidFill>
              </a:rPr>
              <a:t> et Script Travis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</p:spTree>
    <p:extLst>
      <p:ext uri="{BB962C8B-B14F-4D97-AF65-F5344CB8AC3E}">
        <p14:creationId xmlns:p14="http://schemas.microsoft.com/office/powerpoint/2010/main" val="77912333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Présentation d’une portion de l’API</a:t>
            </a:r>
          </a:p>
          <a:p>
            <a:pPr lvl="1"/>
            <a:r>
              <a:rPr lang="fr-FR" dirty="0"/>
              <a:t>Sécurisation de l’API</a:t>
            </a:r>
          </a:p>
          <a:p>
            <a:pPr lvl="1"/>
            <a:r>
              <a:rPr lang="fr-FR" dirty="0"/>
              <a:t>Comment on obtient un </a:t>
            </a:r>
            <a:r>
              <a:rPr lang="fr-FR" dirty="0" err="1"/>
              <a:t>Token</a:t>
            </a:r>
            <a:endParaRPr lang="fr-FR" dirty="0"/>
          </a:p>
          <a:p>
            <a:pPr lvl="1"/>
            <a:r>
              <a:rPr lang="fr-FR" dirty="0"/>
              <a:t>Que contient le </a:t>
            </a:r>
            <a:r>
              <a:rPr lang="fr-FR" dirty="0" err="1"/>
              <a:t>Token</a:t>
            </a:r>
            <a:r>
              <a:rPr lang="fr-FR" dirty="0"/>
              <a:t> généré</a:t>
            </a:r>
          </a:p>
          <a:p>
            <a:pPr lvl="1"/>
            <a:r>
              <a:rPr lang="fr-FR" dirty="0"/>
              <a:t>Appel du navigateur pour retrouver les données utilisateur</a:t>
            </a:r>
          </a:p>
          <a:p>
            <a:pPr lvl="1"/>
            <a:r>
              <a:rPr lang="fr-FR" dirty="0"/>
              <a:t>Affichage des données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</p:spTree>
    <p:extLst>
      <p:ext uri="{BB962C8B-B14F-4D97-AF65-F5344CB8AC3E}">
        <p14:creationId xmlns:p14="http://schemas.microsoft.com/office/powerpoint/2010/main" val="225754164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Sécurité de l’API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3630AFC3-FF79-4004-B662-7AEBA4F8845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2660" r="-2242"/>
          <a:stretch/>
        </p:blipFill>
        <p:spPr>
          <a:xfrm>
            <a:off x="1384852" y="962121"/>
            <a:ext cx="6361044" cy="3330792"/>
          </a:xfrm>
        </p:spPr>
      </p:pic>
    </p:spTree>
    <p:extLst>
      <p:ext uri="{BB962C8B-B14F-4D97-AF65-F5344CB8AC3E}">
        <p14:creationId xmlns:p14="http://schemas.microsoft.com/office/powerpoint/2010/main" val="101804180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38471" y="4565733"/>
            <a:ext cx="683812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Stockage </a:t>
            </a:r>
            <a:r>
              <a:rPr lang="fr-FR" dirty="0" err="1"/>
              <a:t>Token</a:t>
            </a:r>
            <a:r>
              <a:rPr lang="fr-FR" dirty="0"/>
              <a:t> après connexion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88D233A0-D483-4ABA-A80B-72B2DED7BFC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1815" b="-1815"/>
          <a:stretch/>
        </p:blipFill>
        <p:spPr>
          <a:xfrm>
            <a:off x="265043" y="962121"/>
            <a:ext cx="8673548" cy="3512726"/>
          </a:xfrm>
        </p:spPr>
      </p:pic>
    </p:spTree>
    <p:extLst>
      <p:ext uri="{BB962C8B-B14F-4D97-AF65-F5344CB8AC3E}">
        <p14:creationId xmlns:p14="http://schemas.microsoft.com/office/powerpoint/2010/main" val="133232971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De quoi est composé le </a:t>
            </a:r>
            <a:r>
              <a:rPr lang="fr-FR" dirty="0" err="1"/>
              <a:t>Token</a:t>
            </a:r>
            <a:r>
              <a:rPr lang="fr-FR" dirty="0"/>
              <a:t> ?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6AB72E35-2E4C-453E-B89D-B1D87C6EF1B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5286" r="-3750"/>
          <a:stretch/>
        </p:blipFill>
        <p:spPr>
          <a:xfrm>
            <a:off x="2126975" y="962121"/>
            <a:ext cx="4558748" cy="3517114"/>
          </a:xfrm>
        </p:spPr>
      </p:pic>
    </p:spTree>
    <p:extLst>
      <p:ext uri="{BB962C8B-B14F-4D97-AF65-F5344CB8AC3E}">
        <p14:creationId xmlns:p14="http://schemas.microsoft.com/office/powerpoint/2010/main" val="39864858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Comment utiliser l’API ?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B6DAE38D-C267-4391-AA32-9C9E5DA7FDA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5754" r="-5290"/>
          <a:stretch/>
        </p:blipFill>
        <p:spPr>
          <a:xfrm>
            <a:off x="2228056" y="962121"/>
            <a:ext cx="4687888" cy="3503032"/>
          </a:xfrm>
        </p:spPr>
      </p:pic>
    </p:spTree>
    <p:extLst>
      <p:ext uri="{BB962C8B-B14F-4D97-AF65-F5344CB8AC3E}">
        <p14:creationId xmlns:p14="http://schemas.microsoft.com/office/powerpoint/2010/main" val="495179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Qualité et tests : </a:t>
            </a:r>
          </a:p>
          <a:p>
            <a:pPr lvl="1"/>
            <a:r>
              <a:rPr lang="fr-FR" dirty="0"/>
              <a:t>Test unitaire : </a:t>
            </a:r>
            <a:r>
              <a:rPr lang="fr-FR" dirty="0" err="1"/>
              <a:t>PHPUnit</a:t>
            </a:r>
            <a:r>
              <a:rPr lang="fr-FR" dirty="0"/>
              <a:t> </a:t>
            </a:r>
          </a:p>
          <a:p>
            <a:pPr lvl="1"/>
            <a:r>
              <a:rPr lang="fr-FR" dirty="0"/>
              <a:t>Test fonctionnel : Symfony/Panther</a:t>
            </a:r>
          </a:p>
          <a:p>
            <a:pPr lvl="1"/>
            <a:r>
              <a:rPr lang="fr-FR" dirty="0"/>
              <a:t>Intégration continue et </a:t>
            </a:r>
            <a:r>
              <a:rPr lang="fr-FR" dirty="0" err="1"/>
              <a:t>versionning</a:t>
            </a:r>
            <a:r>
              <a:rPr lang="fr-FR" dirty="0"/>
              <a:t> : Travis CI et </a:t>
            </a:r>
            <a:r>
              <a:rPr lang="fr-FR" dirty="0" err="1"/>
              <a:t>Github</a:t>
            </a:r>
            <a:endParaRPr lang="fr-FR" dirty="0"/>
          </a:p>
          <a:p>
            <a:pPr lvl="1"/>
            <a:r>
              <a:rPr lang="fr-FR" dirty="0"/>
              <a:t>Métriques : </a:t>
            </a:r>
            <a:r>
              <a:rPr lang="fr-FR" dirty="0" err="1"/>
              <a:t>PHPMetrics</a:t>
            </a:r>
            <a:endParaRPr lang="fr-FR" dirty="0"/>
          </a:p>
          <a:p>
            <a:pPr lvl="1"/>
            <a:r>
              <a:rPr lang="fr-FR" dirty="0"/>
              <a:t>Code Style : PHP-CS-FIXER</a:t>
            </a:r>
          </a:p>
          <a:p>
            <a:pPr lvl="1"/>
            <a:r>
              <a:rPr lang="fr-FR" dirty="0"/>
              <a:t>Test PHP statique : </a:t>
            </a:r>
            <a:r>
              <a:rPr lang="fr-FR" dirty="0" err="1"/>
              <a:t>PHPStan</a:t>
            </a:r>
            <a:r>
              <a:rPr lang="fr-FR" dirty="0"/>
              <a:t> 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Présentation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78155678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Formatage des données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F05304EF-2129-4BC1-BF8A-0F61F3E124C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4945" r="-4501"/>
          <a:stretch/>
        </p:blipFill>
        <p:spPr>
          <a:xfrm>
            <a:off x="2351122" y="962121"/>
            <a:ext cx="4441755" cy="3517114"/>
          </a:xfrm>
        </p:spPr>
      </p:pic>
    </p:spTree>
    <p:extLst>
      <p:ext uri="{BB962C8B-B14F-4D97-AF65-F5344CB8AC3E}">
        <p14:creationId xmlns:p14="http://schemas.microsoft.com/office/powerpoint/2010/main" val="304519792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Affichage des données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39F809F5-C689-4F8F-B428-7F9512E69D3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12489" b="-12489"/>
          <a:stretch/>
        </p:blipFill>
        <p:spPr>
          <a:xfrm>
            <a:off x="1257243" y="962120"/>
            <a:ext cx="6629514" cy="3132801"/>
          </a:xfrm>
        </p:spPr>
      </p:pic>
    </p:spTree>
    <p:extLst>
      <p:ext uri="{BB962C8B-B14F-4D97-AF65-F5344CB8AC3E}">
        <p14:creationId xmlns:p14="http://schemas.microsoft.com/office/powerpoint/2010/main" val="142221955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62517" y="1126241"/>
            <a:ext cx="7887629" cy="3394472"/>
          </a:xfrm>
        </p:spPr>
        <p:txBody>
          <a:bodyPr/>
          <a:lstStyle/>
          <a:p>
            <a:r>
              <a:rPr lang="fr-FR" dirty="0"/>
              <a:t>Conclusion personnelle : </a:t>
            </a:r>
          </a:p>
          <a:p>
            <a:pPr lvl="1"/>
            <a:r>
              <a:rPr lang="fr-FR" dirty="0"/>
              <a:t>Mes axes d’améliorations</a:t>
            </a:r>
          </a:p>
          <a:p>
            <a:pPr lvl="2"/>
            <a:r>
              <a:rPr lang="fr-FR" dirty="0"/>
              <a:t>Estimation du temps</a:t>
            </a:r>
          </a:p>
          <a:p>
            <a:pPr lvl="2"/>
            <a:r>
              <a:rPr lang="fr-FR" dirty="0"/>
              <a:t>Apprendre à mieux poser mes besoins initiaux pour un développement</a:t>
            </a:r>
          </a:p>
          <a:p>
            <a:pPr marL="914400" lvl="2" indent="0">
              <a:buNone/>
            </a:pPr>
            <a:endParaRPr lang="fr-FR" dirty="0"/>
          </a:p>
          <a:p>
            <a:pPr lvl="1"/>
            <a:r>
              <a:rPr lang="fr-FR" dirty="0"/>
              <a:t>J’ai aussi :</a:t>
            </a:r>
          </a:p>
          <a:p>
            <a:pPr lvl="2"/>
            <a:r>
              <a:rPr lang="fr-FR" dirty="0"/>
              <a:t>Consolidé mes connaissances sur Symfony vu en formation</a:t>
            </a:r>
          </a:p>
          <a:p>
            <a:pPr lvl="2"/>
            <a:r>
              <a:rPr lang="fr-FR" dirty="0"/>
              <a:t>Appris à me faire plus confiance dans mes choix techniques</a:t>
            </a:r>
          </a:p>
          <a:p>
            <a:pPr marL="914400" lvl="2" indent="0">
              <a:buNone/>
            </a:pP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</p:spTree>
    <p:extLst>
      <p:ext uri="{BB962C8B-B14F-4D97-AF65-F5344CB8AC3E}">
        <p14:creationId xmlns:p14="http://schemas.microsoft.com/office/powerpoint/2010/main" val="292689752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Conclusion personnelle : </a:t>
            </a:r>
          </a:p>
          <a:p>
            <a:pPr lvl="1"/>
            <a:r>
              <a:rPr lang="fr-FR" dirty="0"/>
              <a:t>Ce que j’ai aimé :</a:t>
            </a:r>
          </a:p>
          <a:p>
            <a:pPr lvl="2"/>
            <a:r>
              <a:rPr lang="fr-FR" dirty="0"/>
              <a:t>Le Pair </a:t>
            </a:r>
            <a:r>
              <a:rPr lang="fr-FR" dirty="0" err="1"/>
              <a:t>programming</a:t>
            </a:r>
            <a:endParaRPr lang="fr-FR" dirty="0"/>
          </a:p>
          <a:p>
            <a:pPr lvl="2"/>
            <a:r>
              <a:rPr lang="fr-FR" dirty="0"/>
              <a:t>Être à l’origine de la gestion humaine du groupe</a:t>
            </a:r>
          </a:p>
          <a:p>
            <a:pPr lvl="2"/>
            <a:r>
              <a:rPr lang="fr-FR" dirty="0"/>
              <a:t>L’échange avec les autres équipes qui ouvrent d’autres horizons</a:t>
            </a:r>
          </a:p>
          <a:p>
            <a:pPr lvl="2"/>
            <a:r>
              <a:rPr lang="fr-FR" dirty="0"/>
              <a:t>Le plaisir de faire du code plus propre</a:t>
            </a:r>
          </a:p>
          <a:p>
            <a:pPr lvl="3"/>
            <a:r>
              <a:rPr lang="fr-FR" dirty="0"/>
              <a:t>Revue de code</a:t>
            </a:r>
          </a:p>
          <a:p>
            <a:pPr lvl="3"/>
            <a:r>
              <a:rPr lang="fr-FR" dirty="0"/>
              <a:t>Implémentation d’intégration continue</a:t>
            </a:r>
          </a:p>
          <a:p>
            <a:pPr lvl="3"/>
            <a:r>
              <a:rPr lang="fr-FR" dirty="0"/>
              <a:t>Partage de connaissances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</p:spTree>
    <p:extLst>
      <p:ext uri="{BB962C8B-B14F-4D97-AF65-F5344CB8AC3E}">
        <p14:creationId xmlns:p14="http://schemas.microsoft.com/office/powerpoint/2010/main" val="106592317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62517" y="1126241"/>
            <a:ext cx="7887629" cy="3394472"/>
          </a:xfrm>
        </p:spPr>
        <p:txBody>
          <a:bodyPr/>
          <a:lstStyle/>
          <a:p>
            <a:r>
              <a:rPr lang="fr-FR" dirty="0"/>
              <a:t>Conclusion personnelle : </a:t>
            </a:r>
          </a:p>
          <a:p>
            <a:pPr lvl="1"/>
            <a:r>
              <a:rPr lang="fr-FR" dirty="0"/>
              <a:t>Ce que je retiens c’est que j’ai :</a:t>
            </a:r>
          </a:p>
          <a:p>
            <a:pPr lvl="2"/>
            <a:r>
              <a:rPr lang="fr-FR" dirty="0"/>
              <a:t>Consolidé mes connaissances sur Symfony vu en formation</a:t>
            </a:r>
          </a:p>
          <a:p>
            <a:pPr lvl="2"/>
            <a:r>
              <a:rPr lang="fr-FR" dirty="0"/>
              <a:t>Appris à me faire plus confiance dans mes choix techniques</a:t>
            </a:r>
          </a:p>
          <a:p>
            <a:pPr lvl="2"/>
            <a:r>
              <a:rPr lang="fr-FR" dirty="0"/>
              <a:t>Augmenté ma capacité à me structurer</a:t>
            </a:r>
          </a:p>
          <a:p>
            <a:pPr lvl="2"/>
            <a:r>
              <a:rPr lang="fr-FR" dirty="0"/>
              <a:t>Je suis heureux d’avoir collaboré avec </a:t>
            </a:r>
            <a:r>
              <a:rPr lang="fr-FR"/>
              <a:t>mon équipe pour rendre un projet dont je suis fier. </a:t>
            </a:r>
            <a:endParaRPr lang="fr-FR" dirty="0"/>
          </a:p>
          <a:p>
            <a:pPr marL="914400" lvl="2" indent="0">
              <a:buNone/>
            </a:pP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</p:spTree>
    <p:extLst>
      <p:ext uri="{BB962C8B-B14F-4D97-AF65-F5344CB8AC3E}">
        <p14:creationId xmlns:p14="http://schemas.microsoft.com/office/powerpoint/2010/main" val="699913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</p:txBody>
      </p:sp>
    </p:spTree>
    <p:extLst>
      <p:ext uri="{BB962C8B-B14F-4D97-AF65-F5344CB8AC3E}">
        <p14:creationId xmlns:p14="http://schemas.microsoft.com/office/powerpoint/2010/main" val="289860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	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Organisation projet : </a:t>
            </a:r>
          </a:p>
          <a:p>
            <a:pPr lvl="1"/>
            <a:r>
              <a:rPr lang="fr-FR" dirty="0"/>
              <a:t>Inspiration méthode agile :</a:t>
            </a:r>
          </a:p>
          <a:p>
            <a:pPr lvl="2"/>
            <a:r>
              <a:rPr lang="fr-FR" dirty="0"/>
              <a:t>Kanban (</a:t>
            </a:r>
            <a:r>
              <a:rPr lang="fr-FR" dirty="0" err="1"/>
              <a:t>todo</a:t>
            </a:r>
            <a:r>
              <a:rPr lang="fr-FR" dirty="0"/>
              <a:t>, in-</a:t>
            </a:r>
            <a:r>
              <a:rPr lang="fr-FR" dirty="0" err="1"/>
              <a:t>progress</a:t>
            </a:r>
            <a:r>
              <a:rPr lang="fr-FR" dirty="0"/>
              <a:t>, </a:t>
            </a:r>
            <a:r>
              <a:rPr lang="fr-FR" dirty="0" err="1"/>
              <a:t>done</a:t>
            </a:r>
            <a:r>
              <a:rPr lang="fr-FR" dirty="0"/>
              <a:t>)</a:t>
            </a:r>
          </a:p>
          <a:p>
            <a:pPr lvl="2"/>
            <a:r>
              <a:rPr lang="fr-FR" dirty="0"/>
              <a:t>User Stories</a:t>
            </a:r>
          </a:p>
          <a:p>
            <a:pPr lvl="2"/>
            <a:r>
              <a:rPr lang="fr-FR" dirty="0"/>
              <a:t>Réalisation de mini sprint</a:t>
            </a:r>
          </a:p>
          <a:p>
            <a:pPr lvl="2"/>
            <a:r>
              <a:rPr lang="fr-FR" dirty="0"/>
              <a:t>Réalisation de réunion, point quotidien et de retour de sprint</a:t>
            </a:r>
          </a:p>
          <a:p>
            <a:pPr lvl="2"/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283930799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BUSINESS_PC.potx" id="{BAFF1E8F-C020-4019-A3CB-49C21C7085B6}" vid="{52D4BC55-2C62-42F5-8F27-D3E87096B177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BB9C92F6-C5F8-482F-AC56-6D577973964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business - Thème Abstrait</Template>
  <TotalTime>0</TotalTime>
  <Words>1565</Words>
  <Application>Microsoft Office PowerPoint</Application>
  <PresentationFormat>Affichage à l'écran (16:9)</PresentationFormat>
  <Paragraphs>385</Paragraphs>
  <Slides>74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74</vt:i4>
      </vt:variant>
    </vt:vector>
  </HeadingPairs>
  <TitlesOfParts>
    <vt:vector size="84" baseType="lpstr">
      <vt:lpstr>Arial</vt:lpstr>
      <vt:lpstr>Calibri</vt:lpstr>
      <vt:lpstr>DejaVu Sans</vt:lpstr>
      <vt:lpstr>Mangal</vt:lpstr>
      <vt:lpstr>Segoe UI Black</vt:lpstr>
      <vt:lpstr>Segoe UI Semilight</vt:lpstr>
      <vt:lpstr>SegoeBook</vt:lpstr>
      <vt:lpstr>Symbol</vt:lpstr>
      <vt:lpstr>Wingdings</vt:lpstr>
      <vt:lpstr>Thème Office</vt:lpstr>
      <vt:lpstr>DreamTeamCoworking</vt:lpstr>
      <vt:lpstr>Présentation du projet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Organisation du projet</vt:lpstr>
      <vt:lpstr>Chapitre 2 </vt:lpstr>
      <vt:lpstr>Chapitre 2</vt:lpstr>
      <vt:lpstr>Chapitre 2 </vt:lpstr>
      <vt:lpstr>Chapitre 2</vt:lpstr>
      <vt:lpstr>Diagramme de classe</vt:lpstr>
      <vt:lpstr>Les services</vt:lpstr>
      <vt:lpstr>Evénement utilisateur</vt:lpstr>
      <vt:lpstr>Managers</vt:lpstr>
      <vt:lpstr>Chapitre 2 </vt:lpstr>
      <vt:lpstr>Chapitre 2 </vt:lpstr>
      <vt:lpstr>Chapitre 2 </vt:lpstr>
      <vt:lpstr>Gestion avec Trello</vt:lpstr>
      <vt:lpstr>Trello suivi de tâche</vt:lpstr>
      <vt:lpstr>Trello clôture de tâche</vt:lpstr>
      <vt:lpstr>Chapitre 2 </vt:lpstr>
      <vt:lpstr>Wireframe Réservation</vt:lpstr>
      <vt:lpstr>Wireframe options</vt:lpstr>
      <vt:lpstr>Wireframe options</vt:lpstr>
      <vt:lpstr>Wireframe admin</vt:lpstr>
      <vt:lpstr>Exemples de code</vt:lpstr>
      <vt:lpstr>Controller</vt:lpstr>
      <vt:lpstr>Controller 2</vt:lpstr>
      <vt:lpstr>Manager</vt:lpstr>
      <vt:lpstr>Qualité et métriques</vt:lpstr>
      <vt:lpstr>Chapitre 4</vt:lpstr>
      <vt:lpstr>Métrique PHPUnit</vt:lpstr>
      <vt:lpstr>PHPMetrics</vt:lpstr>
      <vt:lpstr>Configuration Travis CI</vt:lpstr>
      <vt:lpstr>PHPUnit avec Travis CI</vt:lpstr>
      <vt:lpstr>PHP-CS-FIXER avec Travis CI</vt:lpstr>
      <vt:lpstr>PHPSTAN avec Travis CI</vt:lpstr>
      <vt:lpstr>Présentation PowerPoint</vt:lpstr>
      <vt:lpstr>Présentation PowerPoint</vt:lpstr>
      <vt:lpstr>Mon travail</vt:lpstr>
      <vt:lpstr>Présentation PowerPoint</vt:lpstr>
      <vt:lpstr>Gestion de la réinitialisation du mot de passe</vt:lpstr>
      <vt:lpstr>Gestion de la réinitialisation du mot de passe</vt:lpstr>
      <vt:lpstr>Bilan technique</vt:lpstr>
      <vt:lpstr>Bilan humain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Chapitre 8</vt:lpstr>
      <vt:lpstr>Chapitre 8</vt:lpstr>
      <vt:lpstr>Chapitre 8</vt:lpstr>
      <vt:lpstr>Chapitre 8</vt:lpstr>
      <vt:lpstr>Sécurité de l’API</vt:lpstr>
      <vt:lpstr>Stockage Token après connexion</vt:lpstr>
      <vt:lpstr>De quoi est composé le Token ?</vt:lpstr>
      <vt:lpstr>Comment utiliser l’API ?</vt:lpstr>
      <vt:lpstr>Formatage des données</vt:lpstr>
      <vt:lpstr>Affichage des données</vt:lpstr>
      <vt:lpstr>Chapitre 8</vt:lpstr>
      <vt:lpstr>Chapitre 8</vt:lpstr>
      <vt:lpstr>Chapitre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2018-08-21T08:10:12Z</dcterms:created>
  <dcterms:modified xsi:type="dcterms:W3CDTF">2018-08-23T18:39:07Z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TC043347429991</vt:lpwstr>
  </property>
</Properties>
</file>

<file path=docProps/thumbnail.jpeg>
</file>